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</p:sldMasterIdLst>
  <p:notesMasterIdLst>
    <p:notesMasterId r:id="rId11"/>
  </p:notesMasterIdLst>
  <p:handoutMasterIdLst>
    <p:handoutMasterId r:id="rId12"/>
  </p:handoutMasterIdLst>
  <p:sldIdLst>
    <p:sldId id="949" r:id="rId2"/>
    <p:sldId id="956" r:id="rId3"/>
    <p:sldId id="954" r:id="rId4"/>
    <p:sldId id="882" r:id="rId5"/>
    <p:sldId id="883" r:id="rId6"/>
    <p:sldId id="953" r:id="rId7"/>
    <p:sldId id="952" r:id="rId8"/>
    <p:sldId id="886" r:id="rId9"/>
    <p:sldId id="921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rste Howells" initials="AH" lastIdx="34" clrIdx="0">
    <p:extLst/>
  </p:cmAuthor>
  <p:cmAuthor id="2" name="Fredrick Barry" initials="FB" lastIdx="15" clrIdx="1">
    <p:extLst/>
  </p:cmAuthor>
  <p:cmAuthor id="3" name="Sarah Demetral" initials="SD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330170"/>
    <a:srgbClr val="514895"/>
    <a:srgbClr val="EEEEEE"/>
    <a:srgbClr val="FFFFFF"/>
    <a:srgbClr val="64404A"/>
    <a:srgbClr val="583841"/>
    <a:srgbClr val="797A72"/>
    <a:srgbClr val="31859C"/>
    <a:srgbClr val="9B9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434" autoAdjust="0"/>
  </p:normalViewPr>
  <p:slideViewPr>
    <p:cSldViewPr snapToGrid="0" showGuides="1">
      <p:cViewPr varScale="1">
        <p:scale>
          <a:sx n="72" d="100"/>
          <a:sy n="72" d="100"/>
        </p:scale>
        <p:origin x="-2192" y="-11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 showGuides="1">
      <p:cViewPr varScale="1">
        <p:scale>
          <a:sx n="44" d="100"/>
          <a:sy n="44" d="100"/>
        </p:scale>
        <p:origin x="23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FF813-3239-47D2-807C-9893D28C1D6B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6B77B6-69AB-4A5E-8292-0C31C56FD936}">
      <dgm:prSet phldrT="[Text]" custT="1"/>
      <dgm:spPr>
        <a:xfrm>
          <a:off x="245724" y="2062384"/>
          <a:ext cx="2209427" cy="1936692"/>
        </a:xfrm>
        <a:noFill/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11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 Care Management</a:t>
          </a:r>
          <a:endParaRPr lang="en-US" sz="1100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Well Child Visits</a:t>
          </a:r>
          <a:endParaRPr lang="en-US" sz="1100" baseline="0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1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Managed Medicaid Assessments</a:t>
          </a:r>
        </a:p>
        <a:p>
          <a:r>
            <a:rPr lang="en-US" sz="11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ACA Assessments</a:t>
          </a:r>
        </a:p>
        <a:p>
          <a:r>
            <a:rPr lang="en-US" sz="11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MTM-CMR</a:t>
          </a:r>
        </a:p>
        <a:p>
          <a:r>
            <a:rPr lang="en-US" sz="11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Labs (A1c, MAU, FIT)</a:t>
          </a:r>
        </a:p>
        <a:p>
          <a:r>
            <a:rPr lang="en-US" sz="11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Medicare Advantage Assessment</a:t>
          </a:r>
          <a:r>
            <a:rPr lang="en-US" sz="1100" baseline="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</a:t>
          </a:r>
          <a:endParaRPr lang="en-US" sz="1100" dirty="0">
            <a:solidFill>
              <a:srgbClr val="33017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002FEE23-30A3-4C6A-8495-7F7A290E1994}" type="parTrans" cxnId="{D8EC05F8-7C62-4A53-B2F4-D058B64B9692}">
      <dgm:prSet/>
      <dgm:spPr/>
      <dgm:t>
        <a:bodyPr/>
        <a:lstStyle/>
        <a:p>
          <a:endParaRPr lang="en-US" sz="1600"/>
        </a:p>
      </dgm:t>
    </dgm:pt>
    <dgm:pt modelId="{2DD49545-696B-4FBA-B038-69B6865F6311}" type="sibTrans" cxnId="{D8EC05F8-7C62-4A53-B2F4-D058B64B9692}">
      <dgm:prSet/>
      <dgm:spPr/>
      <dgm:t>
        <a:bodyPr/>
        <a:lstStyle/>
        <a:p>
          <a:endParaRPr lang="en-US" sz="1600"/>
        </a:p>
      </dgm:t>
    </dgm:pt>
    <dgm:pt modelId="{059D3F65-4BEF-4259-B21B-89637B24A00F}">
      <dgm:prSet phldrT="[Text]" custT="1"/>
      <dgm:spPr>
        <a:xfrm>
          <a:off x="2950494" y="1393086"/>
          <a:ext cx="2209427" cy="1936692"/>
        </a:xfrm>
        <a:noFill/>
        <a:ln>
          <a:noFill/>
        </a:ln>
        <a:effectLst/>
      </dgm:spPr>
      <dgm:t>
        <a:bodyPr/>
        <a:lstStyle/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Quality Visit program</a:t>
          </a:r>
        </a:p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PAD Testing</a:t>
          </a:r>
        </a:p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Diabetes Care Intervention</a:t>
          </a:r>
        </a:p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Post Acute Transitions</a:t>
          </a:r>
        </a:p>
        <a:p>
          <a:r>
            <a:rPr lang="en-US" sz="11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First Dose Observation</a:t>
          </a:r>
        </a:p>
        <a:p>
          <a:r>
            <a:rPr lang="en-US" sz="11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11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 Care Management</a:t>
          </a:r>
          <a:endParaRPr lang="en-US" sz="110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1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Well Child Visits</a:t>
          </a:r>
        </a:p>
        <a:p>
          <a:r>
            <a:rPr lang="en-US" sz="11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Managed Medicaid Assessments</a:t>
          </a:r>
        </a:p>
        <a:p>
          <a:r>
            <a:rPr lang="en-US" sz="11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ACA Assessments</a:t>
          </a:r>
        </a:p>
        <a:p>
          <a:r>
            <a:rPr lang="en-US" sz="11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MTM-CMR</a:t>
          </a:r>
        </a:p>
        <a:p>
          <a:r>
            <a:rPr lang="en-US" sz="11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Labs (A1c, MAU, FIT)</a:t>
          </a:r>
        </a:p>
        <a:p>
          <a:r>
            <a:rPr lang="en-US" sz="11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Medicare Advantage Assessments</a:t>
          </a:r>
          <a:endParaRPr lang="en-US" sz="110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gm:t>
    </dgm:pt>
    <dgm:pt modelId="{34E051EE-4C5F-4811-8848-A9482F40C078}" type="parTrans" cxnId="{B949C1DA-4A68-4B57-ACC7-719FFDE0E361}">
      <dgm:prSet/>
      <dgm:spPr/>
      <dgm:t>
        <a:bodyPr/>
        <a:lstStyle/>
        <a:p>
          <a:endParaRPr lang="en-US" sz="1600"/>
        </a:p>
      </dgm:t>
    </dgm:pt>
    <dgm:pt modelId="{7DF23A3B-AD44-4E91-A340-2970B95613C8}" type="sibTrans" cxnId="{B949C1DA-4A68-4B57-ACC7-719FFDE0E361}">
      <dgm:prSet/>
      <dgm:spPr/>
      <dgm:t>
        <a:bodyPr/>
        <a:lstStyle/>
        <a:p>
          <a:endParaRPr lang="en-US" sz="1600"/>
        </a:p>
      </dgm:t>
    </dgm:pt>
    <dgm:pt modelId="{D0D7A7B5-32C8-4908-A73D-3B6CE7EF47FA}">
      <dgm:prSet phldrT="[Text]" custT="1"/>
      <dgm:spPr>
        <a:xfrm>
          <a:off x="5655265" y="723788"/>
          <a:ext cx="2209427" cy="1936692"/>
        </a:xfrm>
        <a:noFill/>
        <a:ln>
          <a:noFill/>
        </a:ln>
        <a:effectLst/>
      </dgm:spPr>
      <dgm:t>
        <a:bodyPr/>
        <a:lstStyle/>
        <a:p>
          <a:pPr>
            <a:spcAft>
              <a:spcPts val="300"/>
            </a:spcAft>
          </a:pPr>
          <a:r>
            <a:rPr lang="en-US" sz="110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Mobile clinics &amp; advanced diagnostic testing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Targeted Intervention/Unable to reach program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assessments</a:t>
          </a:r>
          <a:endParaRPr lang="en-US" sz="1100" baseline="0" dirty="0">
            <a:solidFill>
              <a:srgbClr val="33017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Quality Visit program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PAD Testing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Diabetes Care Intervention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Post Acute Transitions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First Dose Observation</a:t>
          </a: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11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 Care Management</a:t>
          </a:r>
          <a:endParaRPr lang="en-US" sz="1100" dirty="0">
            <a:solidFill>
              <a:srgbClr val="4E87A1"/>
            </a:solidFill>
            <a:latin typeface="Calibri" panose="020F0502020204030204"/>
            <a:ea typeface="+mn-ea"/>
            <a:cs typeface="+mn-cs"/>
          </a:endParaRPr>
        </a:p>
        <a:p>
          <a:pPr>
            <a:spcAft>
              <a:spcPts val="300"/>
            </a:spcAft>
          </a:pPr>
          <a:r>
            <a:rPr lang="en-US" sz="11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Well Child Visits</a:t>
          </a:r>
        </a:p>
        <a:p>
          <a:pPr>
            <a:spcAft>
              <a:spcPts val="300"/>
            </a:spcAft>
          </a:pPr>
          <a:r>
            <a:rPr lang="en-US" sz="11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Managed Medicaid Assessments</a:t>
          </a:r>
        </a:p>
        <a:p>
          <a:pPr>
            <a:spcAft>
              <a:spcPts val="300"/>
            </a:spcAft>
          </a:pPr>
          <a:r>
            <a:rPr lang="en-US" sz="11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ACA Assessments</a:t>
          </a:r>
        </a:p>
        <a:p>
          <a:pPr>
            <a:spcAft>
              <a:spcPts val="300"/>
            </a:spcAft>
          </a:pPr>
          <a:r>
            <a:rPr lang="en-US" sz="11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MTM-CMR</a:t>
          </a:r>
        </a:p>
        <a:p>
          <a:pPr>
            <a:spcAft>
              <a:spcPts val="300"/>
            </a:spcAft>
          </a:pPr>
          <a:r>
            <a:rPr lang="en-US" sz="11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Labs (A1c, MAU, FIT)</a:t>
          </a:r>
        </a:p>
        <a:p>
          <a:pPr>
            <a:spcAft>
              <a:spcPts val="300"/>
            </a:spcAft>
          </a:pPr>
          <a:r>
            <a:rPr lang="en-US" sz="11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Medicare Advantage Assessments</a:t>
          </a:r>
          <a:endParaRPr lang="en-US" sz="1100" dirty="0">
            <a:solidFill>
              <a:srgbClr val="4E87A1"/>
            </a:solidFill>
            <a:latin typeface="Calibri" panose="020F0502020204030204"/>
            <a:ea typeface="+mn-ea"/>
            <a:cs typeface="+mn-cs"/>
          </a:endParaRPr>
        </a:p>
      </dgm:t>
    </dgm:pt>
    <dgm:pt modelId="{CA06DE6C-3592-4574-93A1-6E2A7F979068}" type="parTrans" cxnId="{AE711A82-BAF0-4555-85AA-2CB696B8FE7B}">
      <dgm:prSet/>
      <dgm:spPr/>
      <dgm:t>
        <a:bodyPr/>
        <a:lstStyle/>
        <a:p>
          <a:endParaRPr lang="en-US" sz="1600"/>
        </a:p>
      </dgm:t>
    </dgm:pt>
    <dgm:pt modelId="{0AADB845-549D-455B-9A07-44C6FAFB1717}" type="sibTrans" cxnId="{AE711A82-BAF0-4555-85AA-2CB696B8FE7B}">
      <dgm:prSet/>
      <dgm:spPr/>
      <dgm:t>
        <a:bodyPr/>
        <a:lstStyle/>
        <a:p>
          <a:endParaRPr lang="en-US" sz="1600"/>
        </a:p>
      </dgm:t>
    </dgm:pt>
    <dgm:pt modelId="{849036F4-0057-4564-80D0-3DF80DB9E010}" type="pres">
      <dgm:prSet presAssocID="{5FAFF813-3239-47D2-807C-9893D28C1D6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A27CEA-8445-45CE-AE1A-F9667EDC6AFF}" type="pres">
      <dgm:prSet presAssocID="{F46B77B6-69AB-4A5E-8292-0C31C56FD936}" presName="composite" presStyleCnt="0"/>
      <dgm:spPr/>
    </dgm:pt>
    <dgm:pt modelId="{CAF23189-B2F6-4CBC-B929-687EDF5E5E98}" type="pres">
      <dgm:prSet presAssocID="{F46B77B6-69AB-4A5E-8292-0C31C56FD936}" presName="LShape" presStyleLbl="alignNode1" presStyleIdx="0" presStyleCnt="5"/>
      <dgm:spPr>
        <a:xfrm rot="5400000">
          <a:off x="491228" y="1331172"/>
          <a:ext cx="1470747" cy="24472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gm:spPr>
    </dgm:pt>
    <dgm:pt modelId="{39AB0542-BB9F-470E-AEC6-5CD1DFE077EE}" type="pres">
      <dgm:prSet presAssocID="{F46B77B6-69AB-4A5E-8292-0C31C56FD936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2CFFD1-CF24-4634-B695-39D719C6FB7F}" type="pres">
      <dgm:prSet presAssocID="{F46B77B6-69AB-4A5E-8292-0C31C56FD936}" presName="Triangle" presStyleLbl="alignNode1" presStyleIdx="1" presStyleCnt="5"/>
      <dgm:spPr>
        <a:xfrm>
          <a:off x="2038278" y="1151000"/>
          <a:ext cx="416873" cy="416873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gm:spPr>
    </dgm:pt>
    <dgm:pt modelId="{1D942279-4C49-438C-A71D-B79B468EDAE1}" type="pres">
      <dgm:prSet presAssocID="{2DD49545-696B-4FBA-B038-69B6865F6311}" presName="sibTrans" presStyleCnt="0"/>
      <dgm:spPr/>
    </dgm:pt>
    <dgm:pt modelId="{35230F14-82FD-4F53-8FAD-60195C23A3E4}" type="pres">
      <dgm:prSet presAssocID="{2DD49545-696B-4FBA-B038-69B6865F6311}" presName="space" presStyleCnt="0"/>
      <dgm:spPr/>
    </dgm:pt>
    <dgm:pt modelId="{5B982A71-D98A-4EB0-AC47-1BE5AB7E1CA4}" type="pres">
      <dgm:prSet presAssocID="{059D3F65-4BEF-4259-B21B-89637B24A00F}" presName="composite" presStyleCnt="0"/>
      <dgm:spPr/>
    </dgm:pt>
    <dgm:pt modelId="{917D3F1D-6D87-40A0-B754-FD07774BE64C}" type="pres">
      <dgm:prSet presAssocID="{059D3F65-4BEF-4259-B21B-89637B24A00F}" presName="LShape" presStyleLbl="alignNode1" presStyleIdx="2" presStyleCnt="5" custScaleY="102327"/>
      <dgm:spPr>
        <a:xfrm rot="5400000">
          <a:off x="3178887" y="661874"/>
          <a:ext cx="1504971" cy="24472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gm:spPr>
    </dgm:pt>
    <dgm:pt modelId="{73F81FE7-C7A6-43BB-96BE-1225094066C8}" type="pres">
      <dgm:prSet presAssocID="{059D3F65-4BEF-4259-B21B-89637B24A00F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C01F28-383F-4D36-A730-DE8790DD26D8}" type="pres">
      <dgm:prSet presAssocID="{059D3F65-4BEF-4259-B21B-89637B24A00F}" presName="Triangle" presStyleLbl="alignNode1" presStyleIdx="3" presStyleCnt="5"/>
      <dgm:spPr>
        <a:xfrm>
          <a:off x="4743049" y="481701"/>
          <a:ext cx="416873" cy="416873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gm:spPr>
    </dgm:pt>
    <dgm:pt modelId="{E09F252E-C7FA-4DA4-8E53-B7F71B78A031}" type="pres">
      <dgm:prSet presAssocID="{7DF23A3B-AD44-4E91-A340-2970B95613C8}" presName="sibTrans" presStyleCnt="0"/>
      <dgm:spPr/>
    </dgm:pt>
    <dgm:pt modelId="{C658E621-658A-4F70-BD37-251EF2EC3A53}" type="pres">
      <dgm:prSet presAssocID="{7DF23A3B-AD44-4E91-A340-2970B95613C8}" presName="space" presStyleCnt="0"/>
      <dgm:spPr/>
    </dgm:pt>
    <dgm:pt modelId="{5B57FA35-81B8-4ABF-AD91-654742990203}" type="pres">
      <dgm:prSet presAssocID="{D0D7A7B5-32C8-4908-A73D-3B6CE7EF47FA}" presName="composite" presStyleCnt="0"/>
      <dgm:spPr/>
    </dgm:pt>
    <dgm:pt modelId="{A7A85691-EFA7-44F9-8D39-B5178C64EA46}" type="pres">
      <dgm:prSet presAssocID="{D0D7A7B5-32C8-4908-A73D-3B6CE7EF47FA}" presName="LShape" presStyleLbl="alignNode1" presStyleIdx="4" presStyleCnt="5"/>
      <dgm:spPr>
        <a:xfrm rot="5400000">
          <a:off x="5900769" y="-7423"/>
          <a:ext cx="1470747" cy="2447290"/>
        </a:xfrm>
        <a:prstGeom prst="corner">
          <a:avLst>
            <a:gd name="adj1" fmla="val 16120"/>
            <a:gd name="adj2" fmla="val 16110"/>
          </a:avLst>
        </a:prstGeom>
        <a:solidFill>
          <a:srgbClr val="4E87A1">
            <a:alpha val="75000"/>
          </a:srgbClr>
        </a:solidFill>
        <a:ln w="6350" cap="flat" cmpd="sng" algn="ctr">
          <a:noFill/>
          <a:prstDash val="solid"/>
          <a:miter lim="800000"/>
        </a:ln>
        <a:effectLst/>
      </dgm:spPr>
    </dgm:pt>
    <dgm:pt modelId="{41BA9F2F-901D-44A4-8280-C7A08A3BBCD6}" type="pres">
      <dgm:prSet presAssocID="{D0D7A7B5-32C8-4908-A73D-3B6CE7EF47FA}" presName="ParentText" presStyleLbl="revTx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8EC05F8-7C62-4A53-B2F4-D058B64B9692}" srcId="{5FAFF813-3239-47D2-807C-9893D28C1D6B}" destId="{F46B77B6-69AB-4A5E-8292-0C31C56FD936}" srcOrd="0" destOrd="0" parTransId="{002FEE23-30A3-4C6A-8495-7F7A290E1994}" sibTransId="{2DD49545-696B-4FBA-B038-69B6865F6311}"/>
    <dgm:cxn modelId="{51DE82D7-1B5C-42AB-90F0-BEAEA28CEBA3}" type="presOf" srcId="{059D3F65-4BEF-4259-B21B-89637B24A00F}" destId="{73F81FE7-C7A6-43BB-96BE-1225094066C8}" srcOrd="0" destOrd="0" presId="urn:microsoft.com/office/officeart/2009/3/layout/StepUpProcess"/>
    <dgm:cxn modelId="{32F0CD25-A78C-4ED2-85D1-67C1AFDB53FD}" type="presOf" srcId="{5FAFF813-3239-47D2-807C-9893D28C1D6B}" destId="{849036F4-0057-4564-80D0-3DF80DB9E010}" srcOrd="0" destOrd="0" presId="urn:microsoft.com/office/officeart/2009/3/layout/StepUpProcess"/>
    <dgm:cxn modelId="{AE711A82-BAF0-4555-85AA-2CB696B8FE7B}" srcId="{5FAFF813-3239-47D2-807C-9893D28C1D6B}" destId="{D0D7A7B5-32C8-4908-A73D-3B6CE7EF47FA}" srcOrd="2" destOrd="0" parTransId="{CA06DE6C-3592-4574-93A1-6E2A7F979068}" sibTransId="{0AADB845-549D-455B-9A07-44C6FAFB1717}"/>
    <dgm:cxn modelId="{EA10E6E9-D478-4872-B40C-D9FCC17A0492}" type="presOf" srcId="{F46B77B6-69AB-4A5E-8292-0C31C56FD936}" destId="{39AB0542-BB9F-470E-AEC6-5CD1DFE077EE}" srcOrd="0" destOrd="0" presId="urn:microsoft.com/office/officeart/2009/3/layout/StepUpProcess"/>
    <dgm:cxn modelId="{1D30A56A-9C0B-48D3-86BC-455B53D5821C}" type="presOf" srcId="{D0D7A7B5-32C8-4908-A73D-3B6CE7EF47FA}" destId="{41BA9F2F-901D-44A4-8280-C7A08A3BBCD6}" srcOrd="0" destOrd="0" presId="urn:microsoft.com/office/officeart/2009/3/layout/StepUpProcess"/>
    <dgm:cxn modelId="{B949C1DA-4A68-4B57-ACC7-719FFDE0E361}" srcId="{5FAFF813-3239-47D2-807C-9893D28C1D6B}" destId="{059D3F65-4BEF-4259-B21B-89637B24A00F}" srcOrd="1" destOrd="0" parTransId="{34E051EE-4C5F-4811-8848-A9482F40C078}" sibTransId="{7DF23A3B-AD44-4E91-A340-2970B95613C8}"/>
    <dgm:cxn modelId="{DBB01537-EAC6-4CF8-899C-774D63932FE5}" type="presParOf" srcId="{849036F4-0057-4564-80D0-3DF80DB9E010}" destId="{18A27CEA-8445-45CE-AE1A-F9667EDC6AFF}" srcOrd="0" destOrd="0" presId="urn:microsoft.com/office/officeart/2009/3/layout/StepUpProcess"/>
    <dgm:cxn modelId="{70E6B9C2-18BF-4578-8509-01BC57953B5B}" type="presParOf" srcId="{18A27CEA-8445-45CE-AE1A-F9667EDC6AFF}" destId="{CAF23189-B2F6-4CBC-B929-687EDF5E5E98}" srcOrd="0" destOrd="0" presId="urn:microsoft.com/office/officeart/2009/3/layout/StepUpProcess"/>
    <dgm:cxn modelId="{52647352-8CF5-4224-875B-F2A6C4C9391C}" type="presParOf" srcId="{18A27CEA-8445-45CE-AE1A-F9667EDC6AFF}" destId="{39AB0542-BB9F-470E-AEC6-5CD1DFE077EE}" srcOrd="1" destOrd="0" presId="urn:microsoft.com/office/officeart/2009/3/layout/StepUpProcess"/>
    <dgm:cxn modelId="{5B4EA6CC-5F74-4AA8-91C1-9CB79F171DC9}" type="presParOf" srcId="{18A27CEA-8445-45CE-AE1A-F9667EDC6AFF}" destId="{C52CFFD1-CF24-4634-B695-39D719C6FB7F}" srcOrd="2" destOrd="0" presId="urn:microsoft.com/office/officeart/2009/3/layout/StepUpProcess"/>
    <dgm:cxn modelId="{B3D9834C-B7E6-4707-A23D-AA970453F86E}" type="presParOf" srcId="{849036F4-0057-4564-80D0-3DF80DB9E010}" destId="{1D942279-4C49-438C-A71D-B79B468EDAE1}" srcOrd="1" destOrd="0" presId="urn:microsoft.com/office/officeart/2009/3/layout/StepUpProcess"/>
    <dgm:cxn modelId="{CC8C4431-0A6F-40B7-95F6-3EDC8F33B078}" type="presParOf" srcId="{1D942279-4C49-438C-A71D-B79B468EDAE1}" destId="{35230F14-82FD-4F53-8FAD-60195C23A3E4}" srcOrd="0" destOrd="0" presId="urn:microsoft.com/office/officeart/2009/3/layout/StepUpProcess"/>
    <dgm:cxn modelId="{693E6994-C06F-423A-BF7F-BE459EEF5857}" type="presParOf" srcId="{849036F4-0057-4564-80D0-3DF80DB9E010}" destId="{5B982A71-D98A-4EB0-AC47-1BE5AB7E1CA4}" srcOrd="2" destOrd="0" presId="urn:microsoft.com/office/officeart/2009/3/layout/StepUpProcess"/>
    <dgm:cxn modelId="{5399D071-0DA0-4740-9F99-9A79F060F082}" type="presParOf" srcId="{5B982A71-D98A-4EB0-AC47-1BE5AB7E1CA4}" destId="{917D3F1D-6D87-40A0-B754-FD07774BE64C}" srcOrd="0" destOrd="0" presId="urn:microsoft.com/office/officeart/2009/3/layout/StepUpProcess"/>
    <dgm:cxn modelId="{B19AB3F1-5FDD-45C1-ADB1-EB1282F55E1F}" type="presParOf" srcId="{5B982A71-D98A-4EB0-AC47-1BE5AB7E1CA4}" destId="{73F81FE7-C7A6-43BB-96BE-1225094066C8}" srcOrd="1" destOrd="0" presId="urn:microsoft.com/office/officeart/2009/3/layout/StepUpProcess"/>
    <dgm:cxn modelId="{EDAE1488-39B3-48AD-A32B-15D7B3C0C9A7}" type="presParOf" srcId="{5B982A71-D98A-4EB0-AC47-1BE5AB7E1CA4}" destId="{D0C01F28-383F-4D36-A730-DE8790DD26D8}" srcOrd="2" destOrd="0" presId="urn:microsoft.com/office/officeart/2009/3/layout/StepUpProcess"/>
    <dgm:cxn modelId="{1EB2C707-BE8A-4A9D-B8A9-3F3A24F358DD}" type="presParOf" srcId="{849036F4-0057-4564-80D0-3DF80DB9E010}" destId="{E09F252E-C7FA-4DA4-8E53-B7F71B78A031}" srcOrd="3" destOrd="0" presId="urn:microsoft.com/office/officeart/2009/3/layout/StepUpProcess"/>
    <dgm:cxn modelId="{669861AB-076A-43DB-AD27-A5CFFA2B760E}" type="presParOf" srcId="{E09F252E-C7FA-4DA4-8E53-B7F71B78A031}" destId="{C658E621-658A-4F70-BD37-251EF2EC3A53}" srcOrd="0" destOrd="0" presId="urn:microsoft.com/office/officeart/2009/3/layout/StepUpProcess"/>
    <dgm:cxn modelId="{DD340F42-53A5-4577-B120-09D13DADC1D6}" type="presParOf" srcId="{849036F4-0057-4564-80D0-3DF80DB9E010}" destId="{5B57FA35-81B8-4ABF-AD91-654742990203}" srcOrd="4" destOrd="0" presId="urn:microsoft.com/office/officeart/2009/3/layout/StepUpProcess"/>
    <dgm:cxn modelId="{E67270ED-859B-48CA-B957-16A765C03E36}" type="presParOf" srcId="{5B57FA35-81B8-4ABF-AD91-654742990203}" destId="{A7A85691-EFA7-44F9-8D39-B5178C64EA46}" srcOrd="0" destOrd="0" presId="urn:microsoft.com/office/officeart/2009/3/layout/StepUpProcess"/>
    <dgm:cxn modelId="{A892BF81-E7FF-404F-A648-508CDF1FAE9B}" type="presParOf" srcId="{5B57FA35-81B8-4ABF-AD91-654742990203}" destId="{41BA9F2F-901D-44A4-8280-C7A08A3BBCD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3189-B2F6-4CBC-B929-687EDF5E5E98}">
      <dsp:nvSpPr>
        <dsp:cNvPr id="0" name=""/>
        <dsp:cNvSpPr/>
      </dsp:nvSpPr>
      <dsp:spPr>
        <a:xfrm rot="5400000">
          <a:off x="513826" y="1287896"/>
          <a:ext cx="1540782" cy="25638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AB0542-BB9F-470E-AEC6-5CD1DFE077EE}">
      <dsp:nvSpPr>
        <dsp:cNvPr id="0" name=""/>
        <dsp:cNvSpPr/>
      </dsp:nvSpPr>
      <dsp:spPr>
        <a:xfrm>
          <a:off x="256631" y="2053928"/>
          <a:ext cx="2314638" cy="20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1100" kern="12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 Care Management</a:t>
          </a:r>
          <a:endParaRPr lang="en-US" sz="1100" kern="1200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Well Child Visits</a:t>
          </a:r>
          <a:endParaRPr lang="en-US" sz="1100" kern="1200" baseline="0" dirty="0">
            <a:solidFill>
              <a:schemeClr val="accent1"/>
            </a:solidFill>
            <a:latin typeface="Calibri" panose="020F0502020204030204"/>
            <a:ea typeface="+mn-ea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Managed Medicaid Assessments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ACA Assessments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MTM-CMR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Labs (A1c, MAU, FIT)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Medicare Advantage Assessment</a:t>
          </a:r>
          <a:r>
            <a:rPr lang="en-US" sz="1100" kern="1200" baseline="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</a:t>
          </a:r>
          <a:endParaRPr lang="en-US" sz="1100" kern="1200" dirty="0">
            <a:solidFill>
              <a:srgbClr val="33017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6631" y="2053928"/>
        <a:ext cx="2314638" cy="2028916"/>
      </dsp:txXfrm>
    </dsp:sp>
    <dsp:sp modelId="{C52CFFD1-CF24-4634-B695-39D719C6FB7F}">
      <dsp:nvSpPr>
        <dsp:cNvPr id="0" name=""/>
        <dsp:cNvSpPr/>
      </dsp:nvSpPr>
      <dsp:spPr>
        <a:xfrm>
          <a:off x="2134545" y="1099144"/>
          <a:ext cx="436724" cy="43672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7D3F1D-6D87-40A0-B754-FD07774BE64C}">
      <dsp:nvSpPr>
        <dsp:cNvPr id="0" name=""/>
        <dsp:cNvSpPr/>
      </dsp:nvSpPr>
      <dsp:spPr>
        <a:xfrm rot="5400000">
          <a:off x="3329468" y="586727"/>
          <a:ext cx="1576636" cy="25638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F81FE7-C7A6-43BB-96BE-1225094066C8}">
      <dsp:nvSpPr>
        <dsp:cNvPr id="0" name=""/>
        <dsp:cNvSpPr/>
      </dsp:nvSpPr>
      <dsp:spPr>
        <a:xfrm>
          <a:off x="3090200" y="1352759"/>
          <a:ext cx="2314638" cy="20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Quality Visit program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PAD Testing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Diabetes Care Intervention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Post Acute Transitions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rPr>
            <a:t>First Dose Observation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1100" kern="12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 Care Management</a:t>
          </a:r>
          <a:endParaRPr lang="en-US" sz="1100" kern="120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Well Child Visits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Managed Medicaid Assessments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ACA Assessments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MTM-CMR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Labs (A1c, MAU, FIT)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Medicare Advantage Assessments</a:t>
          </a:r>
          <a:endParaRPr lang="en-US" sz="1100" kern="120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sp:txBody>
      <dsp:txXfrm>
        <a:off x="3090200" y="1352759"/>
        <a:ext cx="2314638" cy="2028916"/>
      </dsp:txXfrm>
    </dsp:sp>
    <dsp:sp modelId="{D0C01F28-383F-4D36-A730-DE8790DD26D8}">
      <dsp:nvSpPr>
        <dsp:cNvPr id="0" name=""/>
        <dsp:cNvSpPr/>
      </dsp:nvSpPr>
      <dsp:spPr>
        <a:xfrm>
          <a:off x="4968114" y="397975"/>
          <a:ext cx="436724" cy="43672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33017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017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017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A85691-EFA7-44F9-8D39-B5178C64EA46}">
      <dsp:nvSpPr>
        <dsp:cNvPr id="0" name=""/>
        <dsp:cNvSpPr/>
      </dsp:nvSpPr>
      <dsp:spPr>
        <a:xfrm rot="5400000">
          <a:off x="6180964" y="-114442"/>
          <a:ext cx="1540782" cy="2563827"/>
        </a:xfrm>
        <a:prstGeom prst="corner">
          <a:avLst>
            <a:gd name="adj1" fmla="val 16120"/>
            <a:gd name="adj2" fmla="val 16110"/>
          </a:avLst>
        </a:prstGeom>
        <a:solidFill>
          <a:srgbClr val="4E87A1">
            <a:alpha val="75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BA9F2F-901D-44A4-8280-C7A08A3BBCD6}">
      <dsp:nvSpPr>
        <dsp:cNvPr id="0" name=""/>
        <dsp:cNvSpPr/>
      </dsp:nvSpPr>
      <dsp:spPr>
        <a:xfrm>
          <a:off x="5923769" y="651589"/>
          <a:ext cx="2314638" cy="20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Mobile clinics &amp; advanced diagnostic testing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Targeted Intervention/Unable to reach program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33017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assessments</a:t>
          </a:r>
          <a:endParaRPr lang="en-US" sz="1100" kern="1200" baseline="0" dirty="0">
            <a:solidFill>
              <a:srgbClr val="33017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Quality Visit program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PAD Testing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Diabetes Care Intervention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Post Acute Transitions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First Dose Observation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Chronic</a:t>
          </a:r>
          <a:r>
            <a:rPr lang="en-US" sz="1100" kern="12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 Care Management</a:t>
          </a:r>
          <a:endParaRPr lang="en-US" sz="1100" kern="1200" dirty="0">
            <a:solidFill>
              <a:srgbClr val="4E87A1"/>
            </a:solidFill>
            <a:latin typeface="Calibri" panose="020F0502020204030204"/>
            <a:ea typeface="+mn-ea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Well Child Visits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Managed Medicaid Assessments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ACA Assessments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MTM-CMR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Labs (A1c, MAU, FIT)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100" kern="1200" baseline="0" dirty="0">
              <a:solidFill>
                <a:srgbClr val="4E87A1"/>
              </a:solidFill>
              <a:latin typeface="Calibri" panose="020F0502020204030204"/>
              <a:ea typeface="+mn-ea"/>
              <a:cs typeface="+mn-cs"/>
            </a:rPr>
            <a:t>Medicare Advantage Assessments</a:t>
          </a:r>
          <a:endParaRPr lang="en-US" sz="1100" kern="1200" dirty="0">
            <a:solidFill>
              <a:srgbClr val="4E87A1"/>
            </a:solidFill>
            <a:latin typeface="Calibri" panose="020F0502020204030204"/>
            <a:ea typeface="+mn-ea"/>
            <a:cs typeface="+mn-cs"/>
          </a:endParaRPr>
        </a:p>
      </dsp:txBody>
      <dsp:txXfrm>
        <a:off x="5923769" y="651589"/>
        <a:ext cx="2314638" cy="202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F46F48-BA96-42DB-8F59-42F05B4BAD28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A14B65-8298-45BE-957A-A208E0C83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0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6C644-BD4E-4FB3-BF25-5124CCBAE94D}" type="datetimeFigureOut">
              <a:rPr lang="en-US"/>
              <a:pPr>
                <a:defRPr/>
              </a:pPr>
              <a:t>4/8/19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DF8D26-A97C-4F0C-8DB1-597A8E7D2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xmlns="" id="{A5F893EA-7421-437F-818E-A1D1CA7F7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6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8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r>
              <a:rPr lang="en-US" baseline="0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322,326                        30,115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Medicaid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287,100                        28,352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4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5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5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Aerste/Rob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48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F8D26-A97C-4F0C-8DB1-597A8E7D2D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5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A266-47D1-4C62-B712-B2AC7137D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954588"/>
            <a:ext cx="2368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331152"/>
            <a:ext cx="9143244" cy="25357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799" y="2587625"/>
            <a:ext cx="6988175" cy="153034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7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t="35671" b="33385"/>
          <a:stretch/>
        </p:blipFill>
        <p:spPr>
          <a:xfrm>
            <a:off x="0" y="0"/>
            <a:ext cx="6460076" cy="582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82943"/>
            <a:ext cx="9029700" cy="527685"/>
          </a:xfrm>
        </p:spPr>
        <p:txBody>
          <a:bodyPr lIns="45720" rIns="0" anchor="ctr" anchorCtr="0">
            <a:noAutofit/>
          </a:bodyPr>
          <a:lstStyle>
            <a:lvl1pPr algn="l">
              <a:defRPr sz="2400" b="1" spc="-1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" y="1143000"/>
            <a:ext cx="8915400" cy="0"/>
          </a:xfrm>
          <a:prstGeom prst="line">
            <a:avLst/>
          </a:prstGeom>
          <a:ln w="28575" cmpd="sng">
            <a:solidFill>
              <a:srgbClr val="2C17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8622580" y="6492240"/>
            <a:ext cx="407120" cy="36576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algn="ctr"/>
            <a:fld id="{BE46C275-A2C8-4B5C-AA35-382A75FF4FBF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matrix medical network">
            <a:extLst>
              <a:ext uri="{FF2B5EF4-FFF2-40B4-BE49-F238E27FC236}">
                <a16:creationId xmlns:a16="http://schemas.microsoft.com/office/drawing/2014/main" xmlns="" id="{338043BF-CFFE-4548-BA1D-19CF761945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80" y="71444"/>
            <a:ext cx="158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b="14310"/>
          <a:stretch>
            <a:fillRect/>
          </a:stretch>
        </p:blipFill>
        <p:spPr bwMode="auto">
          <a:xfrm>
            <a:off x="0" y="1487488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76288" y="1487488"/>
            <a:ext cx="2636837" cy="3200400"/>
          </a:xfrm>
          <a:prstGeom prst="rect">
            <a:avLst/>
          </a:prstGeom>
          <a:solidFill>
            <a:srgbClr val="33017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24718" y="2614740"/>
            <a:ext cx="2364581" cy="49584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24719" y="3129109"/>
            <a:ext cx="2364580" cy="3921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76288" y="4830908"/>
            <a:ext cx="3656012" cy="156989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706938" y="4830908"/>
            <a:ext cx="3656012" cy="156989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21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66483" y="1828798"/>
            <a:ext cx="7867930" cy="4480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2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1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810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6483" y="1828799"/>
            <a:ext cx="3691217" cy="444864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>
                <a:solidFill>
                  <a:srgbClr val="222222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00587" y="1828799"/>
            <a:ext cx="3933825" cy="4448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2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1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 lang="en-US" sz="1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795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6483" y="1828799"/>
            <a:ext cx="3691217" cy="444864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>
                <a:solidFill>
                  <a:srgbClr val="222222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7502" y="1725613"/>
            <a:ext cx="0" cy="3816350"/>
          </a:xfrm>
          <a:prstGeom prst="line">
            <a:avLst/>
          </a:prstGeom>
          <a:ln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31469" y="1828799"/>
            <a:ext cx="3202943" cy="323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431468" y="2225026"/>
            <a:ext cx="3202943" cy="108014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431469" y="3377551"/>
            <a:ext cx="3202943" cy="323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431468" y="3773778"/>
            <a:ext cx="3202943" cy="108014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431469" y="4928181"/>
            <a:ext cx="3202943" cy="3238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5431468" y="5324408"/>
            <a:ext cx="3202943" cy="108014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4671585" y="1832610"/>
            <a:ext cx="640080" cy="6400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lang="en-US" sz="14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4671585" y="3377551"/>
            <a:ext cx="640080" cy="6400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lang="en-US" sz="14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4671585" y="4918986"/>
            <a:ext cx="640080" cy="6400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lang="en-US" sz="14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6483" y="1828799"/>
            <a:ext cx="3691217" cy="44486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00587" y="1828799"/>
            <a:ext cx="3933825" cy="44486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US" sz="12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US" sz="11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35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828800"/>
            <a:ext cx="2657474" cy="444864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i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07593" y="1828799"/>
            <a:ext cx="5826820" cy="444864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>
                <a:solidFill>
                  <a:srgbClr val="222222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466682" y="1845502"/>
            <a:ext cx="2657474" cy="444864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i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6483" y="1841500"/>
            <a:ext cx="5583517" cy="444864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>
                <a:solidFill>
                  <a:srgbClr val="222222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30601" y="1828799"/>
            <a:ext cx="5103812" cy="444864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>
                <a:solidFill>
                  <a:srgbClr val="222222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rgbClr val="222222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1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766483" y="1828799"/>
            <a:ext cx="2624417" cy="4448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i="1">
                <a:solidFill>
                  <a:srgbClr val="22222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3" y="871427"/>
            <a:ext cx="7867930" cy="807002"/>
          </a:xfrm>
          <a:prstGeom prst="rect">
            <a:avLst/>
          </a:prstGeom>
        </p:spPr>
        <p:txBody>
          <a:bodyPr/>
          <a:lstStyle>
            <a:lvl1pPr>
              <a:defRPr lang="en-US" sz="2400" b="1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20574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Calibri" panose="020F0502020204030204" pitchFamily="34" charset="0"/>
              </a:defRPr>
            </a:lvl1pPr>
          </a:lstStyle>
          <a:p>
            <a:fld id="{8715A266-47D1-4C62-B712-B2AC7137D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97525" y="6573838"/>
            <a:ext cx="2553904" cy="184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i="1" dirty="0">
                <a:solidFill>
                  <a:srgbClr val="797A72"/>
                </a:solidFill>
                <a:latin typeface="Calibri" panose="020F0502020204030204" pitchFamily="34" charset="0"/>
              </a:rPr>
              <a:t>Matrix Medical Network Proprietary Internal Information: Do Not Distribute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2875"/>
            <a:ext cx="1160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5751"/>
          <a:stretch/>
        </p:blipFill>
        <p:spPr>
          <a:xfrm>
            <a:off x="-12701" y="-12700"/>
            <a:ext cx="7102475" cy="13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6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38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4BF983-3066-42B2-876F-045A0A61B6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748088" y="346075"/>
            <a:ext cx="377825" cy="328613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417" r:id="rId2"/>
    <p:sldLayoutId id="2147484409" r:id="rId3"/>
    <p:sldLayoutId id="2147484413" r:id="rId4"/>
    <p:sldLayoutId id="2147484419" r:id="rId5"/>
    <p:sldLayoutId id="2147484414" r:id="rId6"/>
    <p:sldLayoutId id="2147484411" r:id="rId7"/>
    <p:sldLayoutId id="2147484416" r:id="rId8"/>
    <p:sldLayoutId id="2147484415" r:id="rId9"/>
    <p:sldLayoutId id="214748442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panose="02000504050000020004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panose="02000504050000020004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panose="02000504050000020004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panose="02000504050000020004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440F3AF-A9CE-404F-83F0-6C0F7C71A68D}"/>
              </a:ext>
            </a:extLst>
          </p:cNvPr>
          <p:cNvSpPr txBox="1">
            <a:spLocks/>
          </p:cNvSpPr>
          <p:nvPr/>
        </p:nvSpPr>
        <p:spPr>
          <a:xfrm>
            <a:off x="376210" y="91440"/>
            <a:ext cx="8391581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cap="small" dirty="0">
                <a:solidFill>
                  <a:schemeClr val="bg1">
                    <a:lumMod val="10000"/>
                  </a:schemeClr>
                </a:solidFill>
              </a:rPr>
              <a:t>Confidential </a:t>
            </a:r>
            <a:r>
              <a:rPr lang="en-US" sz="1400" b="1" cap="small" dirty="0">
                <a:solidFill>
                  <a:schemeClr val="bg1">
                    <a:lumMod val="10000"/>
                  </a:schemeClr>
                </a:solidFill>
              </a:rPr>
              <a:t>| </a:t>
            </a:r>
            <a:r>
              <a:rPr lang="en-US" sz="1400" cap="small" dirty="0">
                <a:solidFill>
                  <a:schemeClr val="bg1">
                    <a:lumMod val="10000"/>
                  </a:schemeClr>
                </a:solidFill>
              </a:rPr>
              <a:t>Matrix Medical Network – Proprietary Information |</a:t>
            </a:r>
            <a:r>
              <a:rPr lang="en-US" sz="1400" b="1" cap="small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400" cap="small" dirty="0">
                <a:solidFill>
                  <a:schemeClr val="bg1">
                    <a:lumMod val="10000"/>
                  </a:schemeClr>
                </a:solidFill>
              </a:rPr>
              <a:t>Do Not Distribute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3ED32C-2D96-414E-B097-8C70B90383EC}"/>
              </a:ext>
            </a:extLst>
          </p:cNvPr>
          <p:cNvGrpSpPr/>
          <p:nvPr/>
        </p:nvGrpSpPr>
        <p:grpSpPr>
          <a:xfrm>
            <a:off x="1052610" y="1742294"/>
            <a:ext cx="7038782" cy="2186305"/>
            <a:chOff x="1249496" y="1649413"/>
            <a:chExt cx="6398898" cy="1987550"/>
          </a:xfrm>
        </p:grpSpPr>
        <p:sp>
          <p:nvSpPr>
            <p:cNvPr id="4" name="Title 4"/>
            <p:cNvSpPr txBox="1">
              <a:spLocks/>
            </p:cNvSpPr>
            <p:nvPr/>
          </p:nvSpPr>
          <p:spPr bwMode="gray">
            <a:xfrm>
              <a:off x="4706108" y="2228643"/>
              <a:ext cx="2942286" cy="829091"/>
            </a:xfrm>
            <a:prstGeom prst="rect">
              <a:avLst/>
            </a:prstGeom>
          </p:spPr>
          <p:txBody>
            <a:bodyPr anchor="ctr" anchorCtr="0">
              <a:normAutofit fontScale="92500" lnSpcReduction="10000"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Company Overview</a:t>
              </a:r>
            </a:p>
            <a:p>
              <a:pPr eaLnBrk="1" hangingPunct="1">
                <a:lnSpc>
                  <a:spcPct val="120000"/>
                </a:lnSpc>
                <a:defRPr/>
              </a:pPr>
              <a:r>
                <a:rPr lang="en-US" sz="2400" i="1" dirty="0" smtClean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April, </a:t>
              </a:r>
              <a:r>
                <a:rPr lang="en-US" sz="2400" i="1" dirty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2019</a:t>
              </a:r>
              <a:endParaRPr lang="en-US" sz="7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gray">
            <a:xfrm>
              <a:off x="4416177" y="1649413"/>
              <a:ext cx="0" cy="1987550"/>
            </a:xfrm>
            <a:prstGeom prst="line">
              <a:avLst/>
            </a:prstGeom>
            <a:ln w="28575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29682275-2839-4AC4-99D3-9C6D396E3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49496" y="2228643"/>
              <a:ext cx="2876751" cy="82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54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07AC9-BD7E-4836-ADC5-C43AE76E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Medical Network At-a-Glance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EB3B3DBA-A5ED-4773-AF0B-7B345F18FB8B}"/>
              </a:ext>
            </a:extLst>
          </p:cNvPr>
          <p:cNvSpPr txBox="1">
            <a:spLocks/>
          </p:cNvSpPr>
          <p:nvPr/>
        </p:nvSpPr>
        <p:spPr bwMode="gray">
          <a:xfrm>
            <a:off x="581132" y="1548969"/>
            <a:ext cx="4084404" cy="4716782"/>
          </a:xfrm>
          <a:prstGeom prst="rect">
            <a:avLst/>
          </a:prstGeom>
        </p:spPr>
        <p:txBody>
          <a:bodyPr lIns="45720" rIns="45720"/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2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1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Leading provider of in-home, facility &amp; community-based health and care management services serving complex and hard-to-reach, at-risk populations for health plans and risk-bearing organizations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National network of diverse clinician types delivers in-home and facility-based care management services, including preventative health assessments, while extensive fleet of mobile health clinics provides community-based care management services with advance diagnostic capabilities and enhanced care options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Integrated technology-driven solution platform enables comprehensive management of reimbursement and value-based payment risk, care gap closures and optimized member engagement and health outcomes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Matrix is headquartered in Scottsdale, Arizona and was founded in 2001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The </a:t>
            </a:r>
            <a:r>
              <a:rPr lang="en-US" sz="1200" dirty="0" smtClean="0"/>
              <a:t>company </a:t>
            </a:r>
            <a:r>
              <a:rPr lang="en-US" sz="1200" dirty="0"/>
              <a:t>is currently owned by Frazier Healthcare Partners and The Providence Service Company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6998C11-DFC4-4C77-B9ED-E4DC573F15CE}"/>
              </a:ext>
            </a:extLst>
          </p:cNvPr>
          <p:cNvGrpSpPr/>
          <p:nvPr/>
        </p:nvGrpSpPr>
        <p:grpSpPr>
          <a:xfrm>
            <a:off x="4938790" y="1643877"/>
            <a:ext cx="4023360" cy="3884563"/>
            <a:chOff x="4626115" y="2666884"/>
            <a:chExt cx="4316524" cy="2815701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xmlns="" id="{E4A26B47-3FAC-4278-9808-E4307D46F73D}"/>
                </a:ext>
              </a:extLst>
            </p:cNvPr>
            <p:cNvSpPr/>
            <p:nvPr/>
          </p:nvSpPr>
          <p:spPr bwMode="gray">
            <a:xfrm>
              <a:off x="4626115" y="2666884"/>
              <a:ext cx="2011680" cy="731520"/>
            </a:xfrm>
            <a:prstGeom prst="round2DiagRect">
              <a:avLst/>
            </a:prstGeom>
            <a:solidFill>
              <a:srgbClr val="552579">
                <a:alpha val="10000"/>
              </a:srgbClr>
            </a:solidFill>
            <a:ln>
              <a:noFill/>
            </a:ln>
          </p:spPr>
          <p:txBody>
            <a:bodyPr wrap="square" lIns="45720" rIns="4572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i="1" dirty="0">
                  <a:latin typeface="+mj-lt"/>
                  <a:cs typeface="Arial"/>
                </a:rPr>
                <a:t>States Covered: </a:t>
              </a:r>
              <a:br>
                <a:rPr lang="en-US" b="1" i="1" dirty="0">
                  <a:latin typeface="+mj-lt"/>
                  <a:cs typeface="Arial"/>
                </a:rPr>
              </a:br>
              <a:r>
                <a:rPr lang="en-US" b="1" i="1" dirty="0">
                  <a:latin typeface="+mj-lt"/>
                  <a:cs typeface="Arial"/>
                </a:rPr>
                <a:t>50</a:t>
              </a: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xmlns="" id="{164BD435-E7FB-4D69-AB44-343DBF7F2220}"/>
                </a:ext>
              </a:extLst>
            </p:cNvPr>
            <p:cNvSpPr/>
            <p:nvPr/>
          </p:nvSpPr>
          <p:spPr bwMode="gray">
            <a:xfrm>
              <a:off x="6930959" y="2666884"/>
              <a:ext cx="2011680" cy="731520"/>
            </a:xfrm>
            <a:prstGeom prst="round2DiagRect">
              <a:avLst/>
            </a:prstGeom>
            <a:solidFill>
              <a:srgbClr val="552579">
                <a:alpha val="10000"/>
              </a:srgbClr>
            </a:solidFill>
            <a:ln>
              <a:noFill/>
            </a:ln>
          </p:spPr>
          <p:txBody>
            <a:bodyPr wrap="square" lIns="45720" rIns="4572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i="1" dirty="0">
                  <a:latin typeface="+mj-lt"/>
                  <a:cs typeface="Arial"/>
                </a:rPr>
                <a:t>Payor Contracts: </a:t>
              </a:r>
              <a:r>
                <a:rPr lang="en-US" b="1" i="1" dirty="0" smtClean="0">
                  <a:latin typeface="+mj-lt"/>
                  <a:cs typeface="Arial"/>
                </a:rPr>
                <a:t>70+</a:t>
              </a:r>
              <a:endParaRPr lang="en-US" b="1" i="1" dirty="0">
                <a:latin typeface="+mj-lt"/>
                <a:cs typeface="Arial"/>
              </a:endParaRPr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3E14BBAF-5227-49BB-B7B9-D07CBA22C33D}"/>
                </a:ext>
              </a:extLst>
            </p:cNvPr>
            <p:cNvSpPr/>
            <p:nvPr/>
          </p:nvSpPr>
          <p:spPr bwMode="gray">
            <a:xfrm>
              <a:off x="4626115" y="4751065"/>
              <a:ext cx="4316524" cy="731520"/>
            </a:xfrm>
            <a:prstGeom prst="round2DiagRect">
              <a:avLst/>
            </a:prstGeom>
            <a:solidFill>
              <a:srgbClr val="552579">
                <a:alpha val="10000"/>
              </a:srgbClr>
            </a:solidFill>
            <a:ln>
              <a:noFill/>
            </a:ln>
          </p:spPr>
          <p:txBody>
            <a:bodyPr wrap="square" lIns="45720" rIns="4572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i="1" dirty="0">
                  <a:latin typeface="+mj-lt"/>
                  <a:cs typeface="Arial"/>
                </a:rPr>
                <a:t>National Network of Medical Providers: &gt;6,000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AB1C141C-C11F-4AEB-B735-B2A67AF1BB36}"/>
                </a:ext>
              </a:extLst>
            </p:cNvPr>
            <p:cNvSpPr/>
            <p:nvPr/>
          </p:nvSpPr>
          <p:spPr bwMode="gray">
            <a:xfrm>
              <a:off x="4626115" y="3708975"/>
              <a:ext cx="4316524" cy="731520"/>
            </a:xfrm>
            <a:prstGeom prst="round2DiagRect">
              <a:avLst/>
            </a:prstGeom>
            <a:solidFill>
              <a:srgbClr val="552579">
                <a:alpha val="10000"/>
              </a:srgbClr>
            </a:solidFill>
            <a:ln>
              <a:noFill/>
            </a:ln>
          </p:spPr>
          <p:txBody>
            <a:bodyPr wrap="square" lIns="45720" rIns="45720" anchor="ctr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i="1" dirty="0">
                  <a:latin typeface="+mj-lt"/>
                  <a:cs typeface="Arial"/>
                </a:rPr>
                <a:t>Lives Covered:  ~40mm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93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FFFB7AE-71AD-2B48-84D4-1CC2D195CC7F}"/>
              </a:ext>
            </a:extLst>
          </p:cNvPr>
          <p:cNvCxnSpPr>
            <a:cxnSpLocks/>
          </p:cNvCxnSpPr>
          <p:nvPr/>
        </p:nvCxnSpPr>
        <p:spPr bwMode="gray">
          <a:xfrm>
            <a:off x="2539970" y="2321042"/>
            <a:ext cx="6239963" cy="0"/>
          </a:xfrm>
          <a:prstGeom prst="line">
            <a:avLst/>
          </a:prstGeom>
          <a:ln w="28575">
            <a:solidFill>
              <a:srgbClr val="2C1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735A1B6-EAC5-DC47-A8FA-BD78D62AB3FB}"/>
              </a:ext>
            </a:extLst>
          </p:cNvPr>
          <p:cNvCxnSpPr>
            <a:cxnSpLocks/>
          </p:cNvCxnSpPr>
          <p:nvPr/>
        </p:nvCxnSpPr>
        <p:spPr bwMode="gray">
          <a:xfrm>
            <a:off x="2805938" y="3320943"/>
            <a:ext cx="5973995" cy="0"/>
          </a:xfrm>
          <a:prstGeom prst="line">
            <a:avLst/>
          </a:prstGeom>
          <a:ln w="28575">
            <a:solidFill>
              <a:srgbClr val="2C1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CC2DB7-FFF5-254E-B2EE-1D8E69D7A1F2}"/>
              </a:ext>
            </a:extLst>
          </p:cNvPr>
          <p:cNvCxnSpPr>
            <a:cxnSpLocks/>
          </p:cNvCxnSpPr>
          <p:nvPr/>
        </p:nvCxnSpPr>
        <p:spPr bwMode="gray">
          <a:xfrm>
            <a:off x="2772325" y="4320844"/>
            <a:ext cx="5973995" cy="0"/>
          </a:xfrm>
          <a:prstGeom prst="line">
            <a:avLst/>
          </a:prstGeom>
          <a:ln w="28575">
            <a:solidFill>
              <a:srgbClr val="2C1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C1C6445-53A4-A34E-AF9B-5BEA77B726E3}"/>
              </a:ext>
            </a:extLst>
          </p:cNvPr>
          <p:cNvCxnSpPr>
            <a:cxnSpLocks/>
          </p:cNvCxnSpPr>
          <p:nvPr/>
        </p:nvCxnSpPr>
        <p:spPr bwMode="gray">
          <a:xfrm>
            <a:off x="2561199" y="5320745"/>
            <a:ext cx="6197504" cy="0"/>
          </a:xfrm>
          <a:prstGeom prst="line">
            <a:avLst/>
          </a:prstGeom>
          <a:ln w="28575">
            <a:solidFill>
              <a:srgbClr val="2C1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9384" y="3521711"/>
            <a:ext cx="2011680" cy="5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xmlns="" id="{23860903-A132-8A4E-B248-36A2C35B0F0D}"/>
              </a:ext>
            </a:extLst>
          </p:cNvPr>
          <p:cNvSpPr/>
          <p:nvPr/>
        </p:nvSpPr>
        <p:spPr bwMode="gray">
          <a:xfrm rot="10800000">
            <a:off x="-977639" y="1268753"/>
            <a:ext cx="3750201" cy="5389750"/>
          </a:xfrm>
          <a:prstGeom prst="arc">
            <a:avLst>
              <a:gd name="adj1" fmla="val 7136627"/>
              <a:gd name="adj2" fmla="val 14431163"/>
            </a:avLst>
          </a:prstGeom>
          <a:noFill/>
          <a:ln w="241300">
            <a:solidFill>
              <a:srgbClr val="2C1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 bwMode="gray">
          <a:xfrm>
            <a:off x="2417579" y="3448578"/>
            <a:ext cx="6370821" cy="757036"/>
            <a:chOff x="2417579" y="3551185"/>
            <a:chExt cx="6370821" cy="757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37471E-25BA-CB48-A531-B42A45DC7904}"/>
                </a:ext>
              </a:extLst>
            </p:cNvPr>
            <p:cNvSpPr txBox="1"/>
            <p:nvPr/>
          </p:nvSpPr>
          <p:spPr bwMode="gray">
            <a:xfrm>
              <a:off x="3296120" y="3600335"/>
              <a:ext cx="5492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  <a:t>National Provider Network With Multiple Clinical Types and Market-Level Density</a:t>
              </a:r>
            </a:p>
          </p:txBody>
        </p:sp>
        <p:grpSp>
          <p:nvGrpSpPr>
            <p:cNvPr id="29" name="Group 28"/>
            <p:cNvGrpSpPr/>
            <p:nvPr/>
          </p:nvGrpSpPr>
          <p:grpSpPr bwMode="gray">
            <a:xfrm>
              <a:off x="2417579" y="3551185"/>
              <a:ext cx="732806" cy="744631"/>
              <a:chOff x="2417579" y="3551185"/>
              <a:chExt cx="732806" cy="74463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E18DBF48-4239-114A-A363-D901242BCEFC}"/>
                  </a:ext>
                </a:extLst>
              </p:cNvPr>
              <p:cNvSpPr/>
              <p:nvPr/>
            </p:nvSpPr>
            <p:spPr bwMode="gray">
              <a:xfrm rot="10800000">
                <a:off x="2417579" y="3551185"/>
                <a:ext cx="732806" cy="744631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E6D47049-54C2-9746-8B66-5ED958DE80C8}"/>
                  </a:ext>
                </a:extLst>
              </p:cNvPr>
              <p:cNvSpPr/>
              <p:nvPr/>
            </p:nvSpPr>
            <p:spPr bwMode="gray">
              <a:xfrm rot="10800000">
                <a:off x="2481496" y="3616133"/>
                <a:ext cx="604972" cy="6147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0325">
                <a:solidFill>
                  <a:srgbClr val="2C1A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 bwMode="gray">
          <a:xfrm>
            <a:off x="2255424" y="4448479"/>
            <a:ext cx="6532975" cy="757036"/>
            <a:chOff x="2255424" y="4549259"/>
            <a:chExt cx="6532975" cy="757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34C13F-4651-C642-8B77-1BF44BA08558}"/>
                </a:ext>
              </a:extLst>
            </p:cNvPr>
            <p:cNvSpPr txBox="1"/>
            <p:nvPr/>
          </p:nvSpPr>
          <p:spPr bwMode="gray">
            <a:xfrm>
              <a:off x="3160256" y="4598409"/>
              <a:ext cx="56281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  <a:t>Integrated and Scalable Advanced Analytics and Technology Platform</a:t>
              </a:r>
            </a:p>
          </p:txBody>
        </p:sp>
        <p:grpSp>
          <p:nvGrpSpPr>
            <p:cNvPr id="27" name="Group 26"/>
            <p:cNvGrpSpPr/>
            <p:nvPr/>
          </p:nvGrpSpPr>
          <p:grpSpPr bwMode="gray">
            <a:xfrm>
              <a:off x="2255424" y="4549259"/>
              <a:ext cx="732806" cy="744631"/>
              <a:chOff x="2255424" y="4549259"/>
              <a:chExt cx="732806" cy="74463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63534F5-F22A-2D4C-9EA3-308CB1BD73FD}"/>
                  </a:ext>
                </a:extLst>
              </p:cNvPr>
              <p:cNvSpPr/>
              <p:nvPr/>
            </p:nvSpPr>
            <p:spPr bwMode="gray">
              <a:xfrm rot="10800000">
                <a:off x="2255424" y="4549259"/>
                <a:ext cx="732806" cy="744631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714D831B-73CA-1749-B198-30C9E4A5F408}"/>
                  </a:ext>
                </a:extLst>
              </p:cNvPr>
              <p:cNvSpPr/>
              <p:nvPr/>
            </p:nvSpPr>
            <p:spPr bwMode="gray">
              <a:xfrm rot="10800000">
                <a:off x="2319341" y="4614208"/>
                <a:ext cx="604972" cy="6147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0325">
                <a:solidFill>
                  <a:srgbClr val="2C1A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 bwMode="gray">
          <a:xfrm>
            <a:off x="2255424" y="2448677"/>
            <a:ext cx="6532976" cy="757036"/>
            <a:chOff x="2255424" y="2510487"/>
            <a:chExt cx="6532976" cy="7570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1840B9B-F547-994B-8B32-151FA768DF54}"/>
                </a:ext>
              </a:extLst>
            </p:cNvPr>
            <p:cNvSpPr txBox="1"/>
            <p:nvPr/>
          </p:nvSpPr>
          <p:spPr bwMode="gray">
            <a:xfrm>
              <a:off x="3121768" y="2559637"/>
              <a:ext cx="5666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  <a:t>Innovative Member Engagement Targets Millions </a:t>
              </a:r>
              <a:b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</a:br>
              <a: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  <a:t>of At-Risk and Hard-To-Reach Members Annually</a:t>
              </a:r>
            </a:p>
          </p:txBody>
        </p:sp>
        <p:grpSp>
          <p:nvGrpSpPr>
            <p:cNvPr id="30" name="Group 29"/>
            <p:cNvGrpSpPr/>
            <p:nvPr/>
          </p:nvGrpSpPr>
          <p:grpSpPr bwMode="gray">
            <a:xfrm>
              <a:off x="2255424" y="2510487"/>
              <a:ext cx="732806" cy="744631"/>
              <a:chOff x="2255424" y="2510487"/>
              <a:chExt cx="732806" cy="74463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1C855E42-1614-0F47-BC90-818627B312F9}"/>
                  </a:ext>
                </a:extLst>
              </p:cNvPr>
              <p:cNvSpPr/>
              <p:nvPr/>
            </p:nvSpPr>
            <p:spPr bwMode="gray">
              <a:xfrm rot="10800000">
                <a:off x="2255424" y="2510487"/>
                <a:ext cx="732806" cy="744631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01060ED-CD74-EA40-8DE9-6E95F452D5BD}"/>
                  </a:ext>
                </a:extLst>
              </p:cNvPr>
              <p:cNvSpPr/>
              <p:nvPr/>
            </p:nvSpPr>
            <p:spPr bwMode="gray">
              <a:xfrm rot="10800000">
                <a:off x="2319341" y="2575436"/>
                <a:ext cx="604972" cy="6147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0325">
                <a:solidFill>
                  <a:srgbClr val="2C1A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 bwMode="gray">
          <a:xfrm>
            <a:off x="1862904" y="5448377"/>
            <a:ext cx="6820054" cy="757036"/>
            <a:chOff x="1862904" y="5545362"/>
            <a:chExt cx="6820054" cy="7570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9F8C81D-206C-6D4C-955B-7B579F7F3AFC}"/>
                </a:ext>
              </a:extLst>
            </p:cNvPr>
            <p:cNvSpPr txBox="1"/>
            <p:nvPr/>
          </p:nvSpPr>
          <p:spPr bwMode="gray">
            <a:xfrm>
              <a:off x="2924313" y="5594512"/>
              <a:ext cx="5758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  <a:t>Unique Capabilities to Successfully Reach and Engage At-Risk Members Where They Are</a:t>
              </a:r>
              <a:endParaRPr lang="en-US" sz="2000" b="1" dirty="0">
                <a:solidFill>
                  <a:srgbClr val="C00000"/>
                </a:solidFill>
                <a:latin typeface="+mn-lt"/>
                <a:ea typeface="Gadugi" panose="020B0502040204020203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 bwMode="gray">
            <a:xfrm>
              <a:off x="1862904" y="5545362"/>
              <a:ext cx="732806" cy="744631"/>
              <a:chOff x="1862904" y="5545362"/>
              <a:chExt cx="732806" cy="7446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5039D212-C4B2-C54A-AA01-42CF0E42EC9B}"/>
                  </a:ext>
                </a:extLst>
              </p:cNvPr>
              <p:cNvSpPr/>
              <p:nvPr/>
            </p:nvSpPr>
            <p:spPr bwMode="gray">
              <a:xfrm rot="10800000">
                <a:off x="1862904" y="5545362"/>
                <a:ext cx="732806" cy="744631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EF0E15AF-AE4D-6D45-91D1-0AFEFBA5EB08}"/>
                  </a:ext>
                </a:extLst>
              </p:cNvPr>
              <p:cNvSpPr/>
              <p:nvPr/>
            </p:nvSpPr>
            <p:spPr bwMode="gray">
              <a:xfrm rot="10800000">
                <a:off x="1926821" y="5610310"/>
                <a:ext cx="604972" cy="6147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0325">
                <a:solidFill>
                  <a:srgbClr val="2C1A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gray">
          <a:xfrm>
            <a:off x="1781602" y="1448776"/>
            <a:ext cx="7006798" cy="757036"/>
            <a:chOff x="1781602" y="1545761"/>
            <a:chExt cx="7006798" cy="7570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B184252-B77E-DB45-8E1A-0885F1277D48}"/>
                </a:ext>
              </a:extLst>
            </p:cNvPr>
            <p:cNvSpPr txBox="1"/>
            <p:nvPr/>
          </p:nvSpPr>
          <p:spPr bwMode="gray">
            <a:xfrm>
              <a:off x="2777818" y="1594911"/>
              <a:ext cx="60105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2C1A63"/>
                  </a:solidFill>
                  <a:latin typeface="+mn-lt"/>
                  <a:ea typeface="Gadugi" panose="020B0502040204020203" pitchFamily="34" charset="0"/>
                </a:rPr>
                <a:t>Combined In-Home, In-Facility &amp; Mobile Capabilities Drive Optimized Health Outcomes</a:t>
              </a:r>
            </a:p>
          </p:txBody>
        </p:sp>
        <p:grpSp>
          <p:nvGrpSpPr>
            <p:cNvPr id="31" name="Group 30"/>
            <p:cNvGrpSpPr/>
            <p:nvPr/>
          </p:nvGrpSpPr>
          <p:grpSpPr bwMode="gray">
            <a:xfrm>
              <a:off x="1781602" y="1545761"/>
              <a:ext cx="732807" cy="744631"/>
              <a:chOff x="1781602" y="1545761"/>
              <a:chExt cx="732807" cy="7446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D01F16D1-33E6-C749-891F-C863624680D4}"/>
                  </a:ext>
                </a:extLst>
              </p:cNvPr>
              <p:cNvSpPr/>
              <p:nvPr/>
            </p:nvSpPr>
            <p:spPr bwMode="gray">
              <a:xfrm rot="10800000">
                <a:off x="1781602" y="1545761"/>
                <a:ext cx="732807" cy="744631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0E2C8E74-AE35-6A4C-8D4A-1F150B95C740}"/>
                  </a:ext>
                </a:extLst>
              </p:cNvPr>
              <p:cNvSpPr/>
              <p:nvPr/>
            </p:nvSpPr>
            <p:spPr bwMode="gray">
              <a:xfrm rot="10800000">
                <a:off x="1845520" y="1610709"/>
                <a:ext cx="604972" cy="6147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0325">
                <a:solidFill>
                  <a:srgbClr val="2C1A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A066E-ED51-47F7-BAFF-455FA200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709569"/>
            <a:ext cx="7867930" cy="807002"/>
          </a:xfrm>
        </p:spPr>
        <p:txBody>
          <a:bodyPr/>
          <a:lstStyle/>
          <a:p>
            <a:r>
              <a:rPr lang="en-GB" dirty="0"/>
              <a:t>Matrix is Uniquely Positioned in the Healthcare Services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1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A266-47D1-4C62-B712-B2AC7137DF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568" y="2028728"/>
            <a:ext cx="40299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Comprehensive health assessments for risk adjustment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Advanced diagnostic testing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Quality care gap closure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Post-acute transitions &amp; chronic care management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Diabetes care program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Well child visits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Level-of-need determination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32" y="6052762"/>
            <a:ext cx="9144000" cy="357021"/>
          </a:xfrm>
          <a:prstGeom prst="rect">
            <a:avLst/>
          </a:prstGeom>
          <a:solidFill>
            <a:srgbClr val="330170"/>
          </a:solidFill>
          <a:ln>
            <a:solidFill>
              <a:srgbClr val="33017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Matrix </a:t>
            </a:r>
            <a:r>
              <a:rPr lang="en-US" sz="1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makes </a:t>
            </a:r>
            <a:r>
              <a:rPr lang="en-US" sz="1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1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easy </a:t>
            </a:r>
            <a:r>
              <a:rPr lang="en-US" sz="1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efficient </a:t>
            </a:r>
            <a:r>
              <a:rPr lang="en-US" sz="1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you to deliver a wide range of services </a:t>
            </a:r>
            <a:r>
              <a:rPr lang="en-US" sz="1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1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557" y="731591"/>
            <a:ext cx="7867930" cy="807002"/>
          </a:xfrm>
        </p:spPr>
        <p:txBody>
          <a:bodyPr/>
          <a:lstStyle/>
          <a:p>
            <a:pPr lvl="0"/>
            <a:r>
              <a:rPr lang="en-US" dirty="0"/>
              <a:t>Matrix is a Population Health Provider Specializing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In-Person Engagement</a:t>
            </a:r>
            <a:endParaRPr lang="en-US" sz="1600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2281" y="1674765"/>
            <a:ext cx="411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Wide Array of Programs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1668" y="1691997"/>
            <a:ext cx="411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Innovative Member Engagement </a:t>
            </a:r>
            <a:endParaRPr lang="en-US" sz="1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3557" y="1994465"/>
            <a:ext cx="38626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35035" y="2003892"/>
            <a:ext cx="38626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6477" y="39269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What Makes Us Unique</a:t>
            </a:r>
            <a:endParaRPr lang="en-US" sz="16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17324" y="4257094"/>
            <a:ext cx="422566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9974" t="12186" r="3979" b="9254"/>
          <a:stretch/>
        </p:blipFill>
        <p:spPr>
          <a:xfrm>
            <a:off x="349063" y="4840385"/>
            <a:ext cx="769729" cy="755206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1673" t="12942" r="42280" b="8498"/>
          <a:stretch/>
        </p:blipFill>
        <p:spPr>
          <a:xfrm>
            <a:off x="3220881" y="4918473"/>
            <a:ext cx="699603" cy="686403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429" y="5068051"/>
            <a:ext cx="84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6,000+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24102" y="4867056"/>
            <a:ext cx="0" cy="5805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6508" y="4330879"/>
            <a:ext cx="162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Network Coverage &amp; Clinical Diversity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10486" y="4354452"/>
            <a:ext cx="204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Ability to Meet Members in a Variety of Venues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4733" y="4374103"/>
            <a:ext cx="194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Clinical Quality &amp; Integrity</a:t>
            </a:r>
            <a:endParaRPr lang="en-US" sz="12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83422" y="4877161"/>
            <a:ext cx="729173" cy="724497"/>
            <a:chOff x="3539335" y="4683220"/>
            <a:chExt cx="9144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3539335" y="4683220"/>
              <a:ext cx="914400" cy="914400"/>
              <a:chOff x="3865196" y="4707298"/>
              <a:chExt cx="914400" cy="9144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3865196" y="4707298"/>
                <a:ext cx="914400" cy="914400"/>
              </a:xfrm>
              <a:prstGeom prst="ellipse">
                <a:avLst/>
              </a:prstGeom>
              <a:solidFill>
                <a:srgbClr val="8FD1A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4906" y="5016189"/>
                <a:ext cx="850674" cy="296618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 bwMode="auto">
            <a:xfrm>
              <a:off x="3624262" y="5041107"/>
              <a:ext cx="635794" cy="85253"/>
            </a:xfrm>
            <a:prstGeom prst="rect">
              <a:avLst/>
            </a:prstGeom>
            <a:solidFill>
              <a:srgbClr val="0580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140" y="4909440"/>
            <a:ext cx="417784" cy="5941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878" y="4862100"/>
            <a:ext cx="506709" cy="641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486" y="4882420"/>
            <a:ext cx="455799" cy="6139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8896" t="10494" r="11570" b="8738"/>
          <a:stretch/>
        </p:blipFill>
        <p:spPr>
          <a:xfrm>
            <a:off x="6643677" y="4865036"/>
            <a:ext cx="770233" cy="705903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/>
          <a:srcRect l="12599" t="3248" r="8223" b="2221"/>
          <a:stretch/>
        </p:blipFill>
        <p:spPr>
          <a:xfrm>
            <a:off x="5146337" y="4909188"/>
            <a:ext cx="670263" cy="686402"/>
          </a:xfrm>
          <a:prstGeom prst="ellipse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866955" y="2028728"/>
            <a:ext cx="41148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Advanced analytics and targeting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In-Home and mobile clinic options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Hard-to-reach member engagement programs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Consumer segmented outreach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Traditional and digital engagement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90014"/>
                </a:solidFill>
              </a:rPr>
              <a:t>Post-visit follow up support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957568" y="4882420"/>
            <a:ext cx="0" cy="5805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81" y="4779567"/>
            <a:ext cx="890753" cy="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6483" y="885270"/>
            <a:ext cx="7867930" cy="807002"/>
          </a:xfrm>
        </p:spPr>
        <p:txBody>
          <a:bodyPr/>
          <a:lstStyle/>
          <a:p>
            <a:r>
              <a:rPr lang="en-US" dirty="0" smtClean="0"/>
              <a:t>Matrix has the infrastructure, diverse experience and core value commitment to make a difference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A266-47D1-4C62-B712-B2AC7137DF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761720" y="1648599"/>
            <a:ext cx="7867930" cy="480060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30170"/>
                </a:solidFill>
              </a:rPr>
              <a:t>National enabler </a:t>
            </a:r>
            <a:endParaRPr lang="en-US" b="1" dirty="0" smtClean="0"/>
          </a:p>
          <a:p>
            <a:pPr lvl="1"/>
            <a:r>
              <a:rPr lang="en-US" dirty="0" smtClean="0"/>
              <a:t>We typically conduct over </a:t>
            </a:r>
            <a:r>
              <a:rPr lang="en-US" b="1" dirty="0" smtClean="0"/>
              <a:t>3,700 visits each day </a:t>
            </a:r>
          </a:p>
          <a:p>
            <a:pPr lvl="1"/>
            <a:r>
              <a:rPr lang="en-US" dirty="0" smtClean="0"/>
              <a:t>2017 acquisition of </a:t>
            </a:r>
            <a:r>
              <a:rPr lang="en-US" b="1" dirty="0" err="1" smtClean="0"/>
              <a:t>LifePlans</a:t>
            </a:r>
            <a:r>
              <a:rPr lang="en-US" b="1" dirty="0" smtClean="0"/>
              <a:t> </a:t>
            </a:r>
            <a:r>
              <a:rPr lang="en-US" dirty="0" smtClean="0"/>
              <a:t>and 2018 acquisition of </a:t>
            </a:r>
            <a:r>
              <a:rPr lang="en-US" b="1" dirty="0" err="1" smtClean="0"/>
              <a:t>HealthFair</a:t>
            </a:r>
            <a:r>
              <a:rPr lang="en-US" b="1" dirty="0" smtClean="0"/>
              <a:t> </a:t>
            </a:r>
            <a:r>
              <a:rPr lang="en-US" dirty="0" smtClean="0"/>
              <a:t>bring unparalleled clinical scale, diverse community services and member choice </a:t>
            </a:r>
          </a:p>
          <a:p>
            <a:pPr lvl="1"/>
            <a:r>
              <a:rPr lang="en-US" b="1" dirty="0" smtClean="0"/>
              <a:t>NCQA accredited for credentialing and HITRUST certified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0170"/>
                </a:solidFill>
              </a:rPr>
              <a:t>Experience in serving </a:t>
            </a:r>
            <a:r>
              <a:rPr lang="en-US" b="1" dirty="0">
                <a:solidFill>
                  <a:srgbClr val="330170"/>
                </a:solidFill>
              </a:rPr>
              <a:t>d</a:t>
            </a:r>
            <a:r>
              <a:rPr lang="en-US" b="1" dirty="0" smtClean="0">
                <a:solidFill>
                  <a:srgbClr val="330170"/>
                </a:solidFill>
              </a:rPr>
              <a:t>iverse </a:t>
            </a:r>
            <a:r>
              <a:rPr lang="en-US" b="1" dirty="0">
                <a:solidFill>
                  <a:srgbClr val="330170"/>
                </a:solidFill>
              </a:rPr>
              <a:t>p</a:t>
            </a:r>
            <a:r>
              <a:rPr lang="en-US" b="1" dirty="0" smtClean="0">
                <a:solidFill>
                  <a:srgbClr val="330170"/>
                </a:solidFill>
              </a:rPr>
              <a:t>opulations</a:t>
            </a:r>
          </a:p>
          <a:p>
            <a:pPr lvl="1"/>
            <a:r>
              <a:rPr lang="en-US" dirty="0" smtClean="0"/>
              <a:t>Matrix supports all plan types including Medicare Advantage, Managed Medicaid and ACA/Commercial</a:t>
            </a:r>
          </a:p>
          <a:p>
            <a:pPr lvl="1"/>
            <a:r>
              <a:rPr lang="en-US" dirty="0" smtClean="0"/>
              <a:t>Matrix visits the entire chronological spectrum, from newborns to seniors</a:t>
            </a:r>
          </a:p>
          <a:p>
            <a:pPr lvl="1"/>
            <a:r>
              <a:rPr lang="en-US" dirty="0" smtClean="0"/>
              <a:t>Comprehensive array of screening and diagnostic tests which optimize quality and care management value </a:t>
            </a:r>
          </a:p>
          <a:p>
            <a:pPr lvl="1"/>
            <a:r>
              <a:rPr lang="en-US" dirty="0"/>
              <a:t>Matrix </a:t>
            </a:r>
            <a:r>
              <a:rPr lang="en-US" dirty="0" smtClean="0"/>
              <a:t>supports </a:t>
            </a:r>
            <a:r>
              <a:rPr lang="en-US" b="1" dirty="0" smtClean="0"/>
              <a:t>over 70 health plans and provider organizations </a:t>
            </a:r>
            <a:r>
              <a:rPr lang="en-US" dirty="0" smtClean="0"/>
              <a:t>across all plan types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0170"/>
                </a:solidFill>
              </a:rPr>
              <a:t>Confidence to align our financial payment to our performance </a:t>
            </a:r>
          </a:p>
          <a:p>
            <a:pPr lvl="1"/>
            <a:r>
              <a:rPr lang="en-US" b="1" dirty="0" smtClean="0"/>
              <a:t>Leading industry in value based contract design.</a:t>
            </a:r>
            <a:r>
              <a:rPr lang="en-US" dirty="0" smtClean="0"/>
              <a:t>  Willing to put fees at risk based upon key performance metrics (e.g. production, member satisfaction, historic DX validation, coding accuracy, lab collection rates etc.)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0170"/>
                </a:solidFill>
              </a:rPr>
              <a:t>Changing </a:t>
            </a:r>
            <a:r>
              <a:rPr lang="en-US" b="1" dirty="0">
                <a:solidFill>
                  <a:srgbClr val="330170"/>
                </a:solidFill>
              </a:rPr>
              <a:t>lives is embedded in the Matrix </a:t>
            </a:r>
            <a:r>
              <a:rPr lang="en-US" b="1" dirty="0" smtClean="0">
                <a:solidFill>
                  <a:srgbClr val="330170"/>
                </a:solidFill>
              </a:rPr>
              <a:t>culture </a:t>
            </a:r>
            <a:endParaRPr lang="en-US" b="1" dirty="0">
              <a:solidFill>
                <a:srgbClr val="330170"/>
              </a:solidFill>
            </a:endParaRPr>
          </a:p>
          <a:p>
            <a:pPr lvl="1"/>
            <a:r>
              <a:rPr lang="en-US" dirty="0"/>
              <a:t>From telephonic contact center to the clinician providing services, the member always comes first</a:t>
            </a:r>
          </a:p>
          <a:p>
            <a:pPr lvl="1"/>
            <a:r>
              <a:rPr lang="en-US" dirty="0"/>
              <a:t>Matrix Foundation invests into the communities we serve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8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4186" y="1361440"/>
          <a:ext cx="8236605" cy="5054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3147">
                  <a:extLst>
                    <a:ext uri="{9D8B030D-6E8A-4147-A177-3AD203B41FA5}">
                      <a16:colId xmlns:a16="http://schemas.microsoft.com/office/drawing/2014/main" xmlns="" val="396584633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843">
                  <a:extLst>
                    <a:ext uri="{9D8B030D-6E8A-4147-A177-3AD203B41FA5}">
                      <a16:colId xmlns:a16="http://schemas.microsoft.com/office/drawing/2014/main" xmlns="" val="78897634"/>
                    </a:ext>
                  </a:extLst>
                </a:gridCol>
                <a:gridCol w="818843">
                  <a:extLst>
                    <a:ext uri="{9D8B030D-6E8A-4147-A177-3AD203B41FA5}">
                      <a16:colId xmlns:a16="http://schemas.microsoft.com/office/drawing/2014/main" xmlns="" val="3750979673"/>
                    </a:ext>
                  </a:extLst>
                </a:gridCol>
                <a:gridCol w="818843">
                  <a:extLst>
                    <a:ext uri="{9D8B030D-6E8A-4147-A177-3AD203B41FA5}">
                      <a16:colId xmlns:a16="http://schemas.microsoft.com/office/drawing/2014/main" xmlns="" val="4229488314"/>
                    </a:ext>
                  </a:extLst>
                </a:gridCol>
                <a:gridCol w="818843">
                  <a:extLst>
                    <a:ext uri="{9D8B030D-6E8A-4147-A177-3AD203B41FA5}">
                      <a16:colId xmlns:a16="http://schemas.microsoft.com/office/drawing/2014/main" xmlns="" val="2996314788"/>
                    </a:ext>
                  </a:extLst>
                </a:gridCol>
                <a:gridCol w="818843">
                  <a:extLst>
                    <a:ext uri="{9D8B030D-6E8A-4147-A177-3AD203B41FA5}">
                      <a16:colId xmlns:a16="http://schemas.microsoft.com/office/drawing/2014/main" xmlns="" val="1588559753"/>
                    </a:ext>
                  </a:extLst>
                </a:gridCol>
                <a:gridCol w="818843">
                  <a:extLst>
                    <a:ext uri="{9D8B030D-6E8A-4147-A177-3AD203B41FA5}">
                      <a16:colId xmlns:a16="http://schemas.microsoft.com/office/drawing/2014/main" xmlns="" val="4269397363"/>
                    </a:ext>
                  </a:extLst>
                </a:gridCol>
              </a:tblGrid>
              <a:tr h="26136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 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Payor</a:t>
                      </a:r>
                      <a:r>
                        <a:rPr lang="en-US" sz="1400" baseline="0" dirty="0"/>
                        <a:t> Type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5813175"/>
                  </a:ext>
                </a:extLst>
              </a:tr>
              <a:tr h="261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Product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Under 65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Over 65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Medicare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Medicaid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ACA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FFFF"/>
                          </a:solidFill>
                        </a:rPr>
                        <a:t>Employer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0880857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Preventive Health Assessments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Improve diagnostic documentation and risk adjustment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404497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Quality Gap Closure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Close gaps in care for quality measures (HEDIS/STARs)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852956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Post</a:t>
                      </a:r>
                      <a:r>
                        <a:rPr lang="en-US" sz="1200" b="1" i="0" baseline="0" dirty="0">
                          <a:solidFill>
                            <a:srgbClr val="000000"/>
                          </a:solidFill>
                        </a:rPr>
                        <a:t> Acute Transitions</a:t>
                      </a:r>
                      <a:endParaRPr lang="en-US" sz="12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Reduce unnecessary hospital re-admissions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282546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Chronic Care Management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Reduce cost of care for high utilizers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364113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Community (needs</a:t>
                      </a:r>
                      <a:r>
                        <a:rPr lang="en-US" sz="1200" b="1" i="0" baseline="0" dirty="0">
                          <a:solidFill>
                            <a:srgbClr val="000000"/>
                          </a:solidFill>
                        </a:rPr>
                        <a:t> determination) Assessments</a:t>
                      </a:r>
                      <a:endParaRPr lang="en-US" sz="12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Determine eligibility for various state health and/or support programs 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827700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Targeted Intervention Program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Find and engage at-risk and hard-to-reach populations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5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133106"/>
                  </a:ext>
                </a:extLst>
              </a:tr>
              <a:tr h="62727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000000"/>
                          </a:solidFill>
                        </a:rPr>
                        <a:t>Mobile</a:t>
                      </a:r>
                      <a:r>
                        <a:rPr lang="en-US" sz="1200" b="1" i="0" baseline="0" dirty="0">
                          <a:solidFill>
                            <a:srgbClr val="000000"/>
                          </a:solidFill>
                        </a:rPr>
                        <a:t> Wellness Events</a:t>
                      </a:r>
                      <a:endParaRPr lang="en-US" sz="1200" b="1" i="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marT="18288" marB="1828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Support on-site corporate wellness events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659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89D66-FA64-47EC-92B2-099204CD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Matrix Provides Critical Health Services to All Ages and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3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Evolution of Product Innovation and Diversification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/>
          </p:nvPr>
        </p:nvGraphicFramePr>
        <p:xfrm>
          <a:off x="542926" y="1828800"/>
          <a:ext cx="8240712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3"/>
          <p:cNvSpPr txBox="1">
            <a:spLocks/>
          </p:cNvSpPr>
          <p:nvPr/>
        </p:nvSpPr>
        <p:spPr bwMode="gray">
          <a:xfrm>
            <a:off x="542926" y="1233952"/>
            <a:ext cx="5420226" cy="15388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2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lang="en-US" sz="11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22222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buClr>
                <a:srgbClr val="000000"/>
              </a:buClr>
              <a:defRPr/>
            </a:pPr>
            <a:r>
              <a:rPr lang="en-GB" b="1" dirty="0"/>
              <a:t>Matrix product offerings have more than doubled from seven in 2016 to 15 in 2018 </a:t>
            </a:r>
          </a:p>
          <a:p>
            <a:pPr lvl="0" fontAlgn="auto">
              <a:buClr>
                <a:srgbClr val="000000"/>
              </a:buClr>
              <a:defRPr/>
            </a:pPr>
            <a:r>
              <a:rPr lang="en-GB" b="1" dirty="0"/>
              <a:t>Broaden offering beyond Medicare Advantage and core risk adjustment products</a:t>
            </a:r>
          </a:p>
          <a:p>
            <a:pPr lvl="0" fontAlgn="auto">
              <a:buClr>
                <a:srgbClr val="000000"/>
              </a:buClr>
              <a:defRPr/>
            </a:pPr>
            <a:r>
              <a:rPr lang="en-GB" b="1" dirty="0"/>
              <a:t>Expanded product set has led to an expansion of the clients we serve and enhanced cross-selling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545502" y="3561440"/>
            <a:ext cx="85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</a:rPr>
              <a:t>2016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3384525" y="2850819"/>
            <a:ext cx="85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</a:rPr>
              <a:t>2017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6228708" y="2173156"/>
            <a:ext cx="85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</a:rPr>
              <a:t>2018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544513" y="5996701"/>
            <a:ext cx="8236604" cy="39010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Products Have Led to Wider and Deeper Relationships </a:t>
            </a:r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 Its Clients</a:t>
            </a:r>
          </a:p>
        </p:txBody>
      </p:sp>
    </p:spTree>
    <p:extLst>
      <p:ext uri="{BB962C8B-B14F-4D97-AF65-F5344CB8AC3E}">
        <p14:creationId xmlns:p14="http://schemas.microsoft.com/office/powerpoint/2010/main" val="372459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58" y="844347"/>
            <a:ext cx="7867930" cy="807002"/>
          </a:xfrm>
        </p:spPr>
        <p:txBody>
          <a:bodyPr/>
          <a:lstStyle/>
          <a:p>
            <a:r>
              <a:rPr lang="en-US" dirty="0"/>
              <a:t>Scaled National Platform with </a:t>
            </a:r>
            <a:r>
              <a:rPr lang="en-US" dirty="0" smtClean="0"/>
              <a:t>Home and Mobile Delivery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A266-47D1-4C62-B712-B2AC7137DFA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79073" y="1851329"/>
            <a:ext cx="4378839" cy="2415078"/>
            <a:chOff x="779276" y="3770788"/>
            <a:chExt cx="3941567" cy="2234899"/>
          </a:xfrm>
        </p:grpSpPr>
        <p:sp>
          <p:nvSpPr>
            <p:cNvPr id="6" name="Freeform 91"/>
            <p:cNvSpPr>
              <a:spLocks/>
            </p:cNvSpPr>
            <p:nvPr/>
          </p:nvSpPr>
          <p:spPr bwMode="auto">
            <a:xfrm>
              <a:off x="4267318" y="4510995"/>
              <a:ext cx="94003" cy="212324"/>
            </a:xfrm>
            <a:custGeom>
              <a:avLst/>
              <a:gdLst/>
              <a:ahLst/>
              <a:cxnLst>
                <a:cxn ang="0">
                  <a:pos x="7" y="222"/>
                </a:cxn>
                <a:cxn ang="0">
                  <a:pos x="32" y="205"/>
                </a:cxn>
                <a:cxn ang="0">
                  <a:pos x="68" y="159"/>
                </a:cxn>
                <a:cxn ang="0">
                  <a:pos x="5" y="110"/>
                </a:cxn>
                <a:cxn ang="0">
                  <a:pos x="3" y="64"/>
                </a:cxn>
                <a:cxn ang="0">
                  <a:pos x="32" y="0"/>
                </a:cxn>
                <a:cxn ang="0">
                  <a:pos x="125" y="32"/>
                </a:cxn>
                <a:cxn ang="0">
                  <a:pos x="127" y="43"/>
                </a:cxn>
                <a:cxn ang="0">
                  <a:pos x="116" y="79"/>
                </a:cxn>
                <a:cxn ang="0">
                  <a:pos x="106" y="87"/>
                </a:cxn>
                <a:cxn ang="0">
                  <a:pos x="104" y="106"/>
                </a:cxn>
                <a:cxn ang="0">
                  <a:pos x="114" y="112"/>
                </a:cxn>
                <a:cxn ang="0">
                  <a:pos x="137" y="106"/>
                </a:cxn>
                <a:cxn ang="0">
                  <a:pos x="137" y="161"/>
                </a:cxn>
                <a:cxn ang="0">
                  <a:pos x="137" y="195"/>
                </a:cxn>
                <a:cxn ang="0">
                  <a:pos x="137" y="214"/>
                </a:cxn>
                <a:cxn ang="0">
                  <a:pos x="129" y="232"/>
                </a:cxn>
                <a:cxn ang="0">
                  <a:pos x="119" y="233"/>
                </a:cxn>
                <a:cxn ang="0">
                  <a:pos x="123" y="249"/>
                </a:cxn>
                <a:cxn ang="0">
                  <a:pos x="89" y="325"/>
                </a:cxn>
                <a:cxn ang="0">
                  <a:pos x="81" y="325"/>
                </a:cxn>
                <a:cxn ang="0">
                  <a:pos x="78" y="296"/>
                </a:cxn>
                <a:cxn ang="0">
                  <a:pos x="55" y="296"/>
                </a:cxn>
                <a:cxn ang="0">
                  <a:pos x="7" y="266"/>
                </a:cxn>
                <a:cxn ang="0">
                  <a:pos x="0" y="241"/>
                </a:cxn>
                <a:cxn ang="0">
                  <a:pos x="7" y="222"/>
                </a:cxn>
                <a:cxn ang="0">
                  <a:pos x="7" y="222"/>
                </a:cxn>
              </a:cxnLst>
              <a:rect l="0" t="0" r="r" b="b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lnTo>
                    <a:pt x="7" y="222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7" name="Freeform 47"/>
            <p:cNvSpPr>
              <a:spLocks/>
            </p:cNvSpPr>
            <p:nvPr/>
          </p:nvSpPr>
          <p:spPr bwMode="auto">
            <a:xfrm>
              <a:off x="965138" y="3770788"/>
              <a:ext cx="510039" cy="338708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17" y="255"/>
                </a:cxn>
                <a:cxn ang="0">
                  <a:pos x="34" y="255"/>
                </a:cxn>
                <a:cxn ang="0">
                  <a:pos x="24" y="285"/>
                </a:cxn>
                <a:cxn ang="0">
                  <a:pos x="11" y="268"/>
                </a:cxn>
                <a:cxn ang="0">
                  <a:pos x="0" y="304"/>
                </a:cxn>
                <a:cxn ang="0">
                  <a:pos x="51" y="333"/>
                </a:cxn>
                <a:cxn ang="0">
                  <a:pos x="53" y="346"/>
                </a:cxn>
                <a:cxn ang="0">
                  <a:pos x="66" y="348"/>
                </a:cxn>
                <a:cxn ang="0">
                  <a:pos x="133" y="452"/>
                </a:cxn>
                <a:cxn ang="0">
                  <a:pos x="207" y="449"/>
                </a:cxn>
                <a:cxn ang="0">
                  <a:pos x="262" y="473"/>
                </a:cxn>
                <a:cxn ang="0">
                  <a:pos x="289" y="469"/>
                </a:cxn>
                <a:cxn ang="0">
                  <a:pos x="456" y="473"/>
                </a:cxn>
                <a:cxn ang="0">
                  <a:pos x="646" y="517"/>
                </a:cxn>
                <a:cxn ang="0">
                  <a:pos x="650" y="460"/>
                </a:cxn>
                <a:cxn ang="0">
                  <a:pos x="730" y="129"/>
                </a:cxn>
                <a:cxn ang="0">
                  <a:pos x="224" y="0"/>
                </a:cxn>
                <a:cxn ang="0">
                  <a:pos x="228" y="97"/>
                </a:cxn>
                <a:cxn ang="0">
                  <a:pos x="203" y="177"/>
                </a:cxn>
                <a:cxn ang="0">
                  <a:pos x="199" y="219"/>
                </a:cxn>
                <a:cxn ang="0">
                  <a:pos x="146" y="234"/>
                </a:cxn>
                <a:cxn ang="0">
                  <a:pos x="142" y="213"/>
                </a:cxn>
                <a:cxn ang="0">
                  <a:pos x="186" y="186"/>
                </a:cxn>
                <a:cxn ang="0">
                  <a:pos x="182" y="165"/>
                </a:cxn>
                <a:cxn ang="0">
                  <a:pos x="144" y="169"/>
                </a:cxn>
                <a:cxn ang="0">
                  <a:pos x="173" y="144"/>
                </a:cxn>
                <a:cxn ang="0">
                  <a:pos x="194" y="127"/>
                </a:cxn>
                <a:cxn ang="0">
                  <a:pos x="30" y="25"/>
                </a:cxn>
                <a:cxn ang="0">
                  <a:pos x="17" y="53"/>
                </a:cxn>
                <a:cxn ang="0">
                  <a:pos x="26" y="112"/>
                </a:cxn>
                <a:cxn ang="0">
                  <a:pos x="26" y="112"/>
                </a:cxn>
              </a:cxnLst>
              <a:rect l="0" t="0" r="r" b="b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</a:p>
          </p:txBody>
        </p:sp>
        <p:sp>
          <p:nvSpPr>
            <p:cNvPr id="8" name="Freeform 49"/>
            <p:cNvSpPr>
              <a:spLocks/>
            </p:cNvSpPr>
            <p:nvPr/>
          </p:nvSpPr>
          <p:spPr bwMode="auto">
            <a:xfrm>
              <a:off x="1432357" y="4487407"/>
              <a:ext cx="427141" cy="490364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433" y="55"/>
                </a:cxn>
                <a:cxn ang="0">
                  <a:pos x="410" y="186"/>
                </a:cxn>
                <a:cxn ang="0">
                  <a:pos x="618" y="218"/>
                </a:cxn>
                <a:cxn ang="0">
                  <a:pos x="538" y="752"/>
                </a:cxn>
                <a:cxn ang="0">
                  <a:pos x="0" y="663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618" h="752">
                  <a:moveTo>
                    <a:pt x="135" y="0"/>
                  </a:moveTo>
                  <a:lnTo>
                    <a:pt x="433" y="55"/>
                  </a:lnTo>
                  <a:lnTo>
                    <a:pt x="410" y="186"/>
                  </a:lnTo>
                  <a:lnTo>
                    <a:pt x="618" y="218"/>
                  </a:lnTo>
                  <a:lnTo>
                    <a:pt x="538" y="752"/>
                  </a:lnTo>
                  <a:lnTo>
                    <a:pt x="0" y="663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>
              <a:off x="835351" y="3976820"/>
              <a:ext cx="600306" cy="468461"/>
            </a:xfrm>
            <a:custGeom>
              <a:avLst/>
              <a:gdLst/>
              <a:ahLst/>
              <a:cxnLst>
                <a:cxn ang="0">
                  <a:pos x="0" y="537"/>
                </a:cxn>
                <a:cxn ang="0">
                  <a:pos x="38" y="355"/>
                </a:cxn>
                <a:cxn ang="0">
                  <a:pos x="82" y="302"/>
                </a:cxn>
                <a:cxn ang="0">
                  <a:pos x="188" y="0"/>
                </a:cxn>
                <a:cxn ang="0">
                  <a:pos x="243" y="15"/>
                </a:cxn>
                <a:cxn ang="0">
                  <a:pos x="245" y="28"/>
                </a:cxn>
                <a:cxn ang="0">
                  <a:pos x="258" y="30"/>
                </a:cxn>
                <a:cxn ang="0">
                  <a:pos x="325" y="134"/>
                </a:cxn>
                <a:cxn ang="0">
                  <a:pos x="399" y="133"/>
                </a:cxn>
                <a:cxn ang="0">
                  <a:pos x="454" y="157"/>
                </a:cxn>
                <a:cxn ang="0">
                  <a:pos x="481" y="152"/>
                </a:cxn>
                <a:cxn ang="0">
                  <a:pos x="648" y="157"/>
                </a:cxn>
                <a:cxn ang="0">
                  <a:pos x="838" y="199"/>
                </a:cxn>
                <a:cxn ang="0">
                  <a:pos x="848" y="224"/>
                </a:cxn>
                <a:cxn ang="0">
                  <a:pos x="871" y="256"/>
                </a:cxn>
                <a:cxn ang="0">
                  <a:pos x="806" y="353"/>
                </a:cxn>
                <a:cxn ang="0">
                  <a:pos x="766" y="389"/>
                </a:cxn>
                <a:cxn ang="0">
                  <a:pos x="760" y="416"/>
                </a:cxn>
                <a:cxn ang="0">
                  <a:pos x="783" y="444"/>
                </a:cxn>
                <a:cxn ang="0">
                  <a:pos x="756" y="503"/>
                </a:cxn>
                <a:cxn ang="0">
                  <a:pos x="703" y="720"/>
                </a:cxn>
                <a:cxn ang="0">
                  <a:pos x="410" y="650"/>
                </a:cxn>
                <a:cxn ang="0">
                  <a:pos x="0" y="537"/>
                </a:cxn>
                <a:cxn ang="0">
                  <a:pos x="0" y="537"/>
                </a:cxn>
              </a:cxnLst>
              <a:rect l="0" t="0" r="r" b="b"/>
              <a:pathLst>
                <a:path w="871" h="720">
                  <a:moveTo>
                    <a:pt x="0" y="537"/>
                  </a:moveTo>
                  <a:lnTo>
                    <a:pt x="38" y="355"/>
                  </a:lnTo>
                  <a:lnTo>
                    <a:pt x="82" y="302"/>
                  </a:lnTo>
                  <a:lnTo>
                    <a:pt x="188" y="0"/>
                  </a:lnTo>
                  <a:lnTo>
                    <a:pt x="243" y="15"/>
                  </a:lnTo>
                  <a:lnTo>
                    <a:pt x="245" y="28"/>
                  </a:lnTo>
                  <a:lnTo>
                    <a:pt x="258" y="30"/>
                  </a:lnTo>
                  <a:lnTo>
                    <a:pt x="325" y="134"/>
                  </a:lnTo>
                  <a:lnTo>
                    <a:pt x="399" y="133"/>
                  </a:lnTo>
                  <a:lnTo>
                    <a:pt x="454" y="157"/>
                  </a:lnTo>
                  <a:lnTo>
                    <a:pt x="481" y="152"/>
                  </a:lnTo>
                  <a:lnTo>
                    <a:pt x="648" y="157"/>
                  </a:lnTo>
                  <a:lnTo>
                    <a:pt x="838" y="199"/>
                  </a:lnTo>
                  <a:lnTo>
                    <a:pt x="848" y="224"/>
                  </a:lnTo>
                  <a:lnTo>
                    <a:pt x="871" y="256"/>
                  </a:lnTo>
                  <a:lnTo>
                    <a:pt x="806" y="353"/>
                  </a:lnTo>
                  <a:lnTo>
                    <a:pt x="766" y="389"/>
                  </a:lnTo>
                  <a:lnTo>
                    <a:pt x="760" y="416"/>
                  </a:lnTo>
                  <a:lnTo>
                    <a:pt x="783" y="444"/>
                  </a:lnTo>
                  <a:lnTo>
                    <a:pt x="756" y="503"/>
                  </a:lnTo>
                  <a:lnTo>
                    <a:pt x="703" y="720"/>
                  </a:lnTo>
                  <a:lnTo>
                    <a:pt x="410" y="650"/>
                  </a:lnTo>
                  <a:lnTo>
                    <a:pt x="0" y="537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779276" y="4327320"/>
              <a:ext cx="597007" cy="940289"/>
            </a:xfrm>
            <a:custGeom>
              <a:avLst/>
              <a:gdLst/>
              <a:ahLst/>
              <a:cxnLst>
                <a:cxn ang="0">
                  <a:pos x="29" y="293"/>
                </a:cxn>
                <a:cxn ang="0">
                  <a:pos x="4" y="405"/>
                </a:cxn>
                <a:cxn ang="0">
                  <a:pos x="87" y="586"/>
                </a:cxn>
                <a:cxn ang="0">
                  <a:pos x="103" y="574"/>
                </a:cxn>
                <a:cxn ang="0">
                  <a:pos x="129" y="650"/>
                </a:cxn>
                <a:cxn ang="0">
                  <a:pos x="87" y="597"/>
                </a:cxn>
                <a:cxn ang="0">
                  <a:pos x="78" y="681"/>
                </a:cxn>
                <a:cxn ang="0">
                  <a:pos x="125" y="732"/>
                </a:cxn>
                <a:cxn ang="0">
                  <a:pos x="93" y="803"/>
                </a:cxn>
                <a:cxn ang="0">
                  <a:pos x="184" y="994"/>
                </a:cxn>
                <a:cxn ang="0">
                  <a:pos x="164" y="1065"/>
                </a:cxn>
                <a:cxn ang="0">
                  <a:pos x="283" y="1120"/>
                </a:cxn>
                <a:cxn ang="0">
                  <a:pos x="327" y="1177"/>
                </a:cxn>
                <a:cxn ang="0">
                  <a:pos x="378" y="1196"/>
                </a:cxn>
                <a:cxn ang="0">
                  <a:pos x="378" y="1230"/>
                </a:cxn>
                <a:cxn ang="0">
                  <a:pos x="411" y="1238"/>
                </a:cxn>
                <a:cxn ang="0">
                  <a:pos x="481" y="1348"/>
                </a:cxn>
                <a:cxn ang="0">
                  <a:pos x="481" y="1426"/>
                </a:cxn>
                <a:cxn ang="0">
                  <a:pos x="789" y="1443"/>
                </a:cxn>
                <a:cxn ang="0">
                  <a:pos x="770" y="1413"/>
                </a:cxn>
                <a:cxn ang="0">
                  <a:pos x="779" y="1365"/>
                </a:cxn>
                <a:cxn ang="0">
                  <a:pos x="829" y="1287"/>
                </a:cxn>
                <a:cxn ang="0">
                  <a:pos x="865" y="1264"/>
                </a:cxn>
                <a:cxn ang="0">
                  <a:pos x="844" y="1236"/>
                </a:cxn>
                <a:cxn ang="0">
                  <a:pos x="831" y="1160"/>
                </a:cxn>
                <a:cxn ang="0">
                  <a:pos x="388" y="497"/>
                </a:cxn>
                <a:cxn ang="0">
                  <a:pos x="492" y="113"/>
                </a:cxn>
                <a:cxn ang="0">
                  <a:pos x="82" y="0"/>
                </a:cxn>
                <a:cxn ang="0">
                  <a:pos x="70" y="23"/>
                </a:cxn>
                <a:cxn ang="0">
                  <a:pos x="0" y="192"/>
                </a:cxn>
                <a:cxn ang="0">
                  <a:pos x="29" y="293"/>
                </a:cxn>
                <a:cxn ang="0">
                  <a:pos x="29" y="293"/>
                </a:cxn>
              </a:cxnLst>
              <a:rect l="0" t="0" r="r" b="b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lnTo>
                    <a:pt x="29" y="293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</a:t>
              </a:r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1046444" y="4399779"/>
              <a:ext cx="481563" cy="6824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43" y="1047"/>
                </a:cxn>
                <a:cxn ang="0">
                  <a:pos x="458" y="904"/>
                </a:cxn>
                <a:cxn ang="0">
                  <a:pos x="483" y="897"/>
                </a:cxn>
                <a:cxn ang="0">
                  <a:pos x="525" y="921"/>
                </a:cxn>
                <a:cxn ang="0">
                  <a:pos x="561" y="796"/>
                </a:cxn>
                <a:cxn ang="0">
                  <a:pos x="696" y="133"/>
                </a:cxn>
                <a:cxn ang="0">
                  <a:pos x="397" y="70"/>
                </a:cxn>
                <a:cxn ang="0">
                  <a:pos x="104" y="0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696" h="1047">
                  <a:moveTo>
                    <a:pt x="0" y="384"/>
                  </a:moveTo>
                  <a:lnTo>
                    <a:pt x="443" y="1047"/>
                  </a:lnTo>
                  <a:lnTo>
                    <a:pt x="458" y="904"/>
                  </a:lnTo>
                  <a:lnTo>
                    <a:pt x="483" y="897"/>
                  </a:lnTo>
                  <a:lnTo>
                    <a:pt x="525" y="921"/>
                  </a:lnTo>
                  <a:lnTo>
                    <a:pt x="561" y="796"/>
                  </a:lnTo>
                  <a:lnTo>
                    <a:pt x="696" y="133"/>
                  </a:lnTo>
                  <a:lnTo>
                    <a:pt x="397" y="70"/>
                  </a:lnTo>
                  <a:lnTo>
                    <a:pt x="104" y="0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1320212" y="3855490"/>
              <a:ext cx="451880" cy="668985"/>
            </a:xfrm>
            <a:custGeom>
              <a:avLst/>
              <a:gdLst/>
              <a:ahLst/>
              <a:cxnLst>
                <a:cxn ang="0">
                  <a:pos x="0" y="909"/>
                </a:cxn>
                <a:cxn ang="0">
                  <a:pos x="53" y="692"/>
                </a:cxn>
                <a:cxn ang="0">
                  <a:pos x="80" y="633"/>
                </a:cxn>
                <a:cxn ang="0">
                  <a:pos x="57" y="605"/>
                </a:cxn>
                <a:cxn ang="0">
                  <a:pos x="63" y="578"/>
                </a:cxn>
                <a:cxn ang="0">
                  <a:pos x="103" y="542"/>
                </a:cxn>
                <a:cxn ang="0">
                  <a:pos x="168" y="445"/>
                </a:cxn>
                <a:cxn ang="0">
                  <a:pos x="145" y="413"/>
                </a:cxn>
                <a:cxn ang="0">
                  <a:pos x="135" y="388"/>
                </a:cxn>
                <a:cxn ang="0">
                  <a:pos x="139" y="333"/>
                </a:cxn>
                <a:cxn ang="0">
                  <a:pos x="219" y="0"/>
                </a:cxn>
                <a:cxn ang="0">
                  <a:pos x="304" y="19"/>
                </a:cxn>
                <a:cxn ang="0">
                  <a:pos x="276" y="149"/>
                </a:cxn>
                <a:cxn ang="0">
                  <a:pos x="295" y="194"/>
                </a:cxn>
                <a:cxn ang="0">
                  <a:pos x="297" y="223"/>
                </a:cxn>
                <a:cxn ang="0">
                  <a:pos x="287" y="228"/>
                </a:cxn>
                <a:cxn ang="0">
                  <a:pos x="320" y="259"/>
                </a:cxn>
                <a:cxn ang="0">
                  <a:pos x="354" y="342"/>
                </a:cxn>
                <a:cxn ang="0">
                  <a:pos x="365" y="417"/>
                </a:cxn>
                <a:cxn ang="0">
                  <a:pos x="371" y="457"/>
                </a:cxn>
                <a:cxn ang="0">
                  <a:pos x="346" y="495"/>
                </a:cxn>
                <a:cxn ang="0">
                  <a:pos x="363" y="512"/>
                </a:cxn>
                <a:cxn ang="0">
                  <a:pos x="409" y="487"/>
                </a:cxn>
                <a:cxn ang="0">
                  <a:pos x="439" y="618"/>
                </a:cxn>
                <a:cxn ang="0">
                  <a:pos x="460" y="626"/>
                </a:cxn>
                <a:cxn ang="0">
                  <a:pos x="464" y="664"/>
                </a:cxn>
                <a:cxn ang="0">
                  <a:pos x="523" y="679"/>
                </a:cxn>
                <a:cxn ang="0">
                  <a:pos x="616" y="679"/>
                </a:cxn>
                <a:cxn ang="0">
                  <a:pos x="654" y="696"/>
                </a:cxn>
                <a:cxn ang="0">
                  <a:pos x="599" y="1027"/>
                </a:cxn>
                <a:cxn ang="0">
                  <a:pos x="299" y="972"/>
                </a:cxn>
                <a:cxn ang="0">
                  <a:pos x="0" y="909"/>
                </a:cxn>
                <a:cxn ang="0">
                  <a:pos x="0" y="909"/>
                </a:cxn>
              </a:cxnLst>
              <a:rect l="0" t="0" r="r" b="b"/>
              <a:pathLst>
                <a:path w="654" h="1027">
                  <a:moveTo>
                    <a:pt x="0" y="909"/>
                  </a:moveTo>
                  <a:lnTo>
                    <a:pt x="53" y="692"/>
                  </a:lnTo>
                  <a:lnTo>
                    <a:pt x="80" y="633"/>
                  </a:lnTo>
                  <a:lnTo>
                    <a:pt x="57" y="605"/>
                  </a:lnTo>
                  <a:lnTo>
                    <a:pt x="63" y="578"/>
                  </a:lnTo>
                  <a:lnTo>
                    <a:pt x="103" y="542"/>
                  </a:lnTo>
                  <a:lnTo>
                    <a:pt x="168" y="445"/>
                  </a:lnTo>
                  <a:lnTo>
                    <a:pt x="145" y="413"/>
                  </a:lnTo>
                  <a:lnTo>
                    <a:pt x="135" y="388"/>
                  </a:lnTo>
                  <a:lnTo>
                    <a:pt x="139" y="333"/>
                  </a:lnTo>
                  <a:lnTo>
                    <a:pt x="219" y="0"/>
                  </a:lnTo>
                  <a:lnTo>
                    <a:pt x="304" y="19"/>
                  </a:lnTo>
                  <a:lnTo>
                    <a:pt x="276" y="149"/>
                  </a:lnTo>
                  <a:lnTo>
                    <a:pt x="295" y="194"/>
                  </a:lnTo>
                  <a:lnTo>
                    <a:pt x="297" y="223"/>
                  </a:lnTo>
                  <a:lnTo>
                    <a:pt x="287" y="228"/>
                  </a:lnTo>
                  <a:lnTo>
                    <a:pt x="320" y="259"/>
                  </a:lnTo>
                  <a:lnTo>
                    <a:pt x="354" y="342"/>
                  </a:lnTo>
                  <a:lnTo>
                    <a:pt x="365" y="417"/>
                  </a:lnTo>
                  <a:lnTo>
                    <a:pt x="371" y="457"/>
                  </a:lnTo>
                  <a:lnTo>
                    <a:pt x="346" y="495"/>
                  </a:lnTo>
                  <a:lnTo>
                    <a:pt x="363" y="512"/>
                  </a:lnTo>
                  <a:lnTo>
                    <a:pt x="409" y="487"/>
                  </a:lnTo>
                  <a:lnTo>
                    <a:pt x="439" y="618"/>
                  </a:lnTo>
                  <a:lnTo>
                    <a:pt x="460" y="626"/>
                  </a:lnTo>
                  <a:lnTo>
                    <a:pt x="464" y="664"/>
                  </a:lnTo>
                  <a:lnTo>
                    <a:pt x="523" y="679"/>
                  </a:lnTo>
                  <a:lnTo>
                    <a:pt x="616" y="679"/>
                  </a:lnTo>
                  <a:lnTo>
                    <a:pt x="654" y="696"/>
                  </a:lnTo>
                  <a:lnTo>
                    <a:pt x="599" y="1027"/>
                  </a:lnTo>
                  <a:lnTo>
                    <a:pt x="299" y="972"/>
                  </a:lnTo>
                  <a:lnTo>
                    <a:pt x="0" y="909"/>
                  </a:lnTo>
                  <a:lnTo>
                    <a:pt x="0" y="909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1509868" y="3867289"/>
              <a:ext cx="773472" cy="449923"/>
            </a:xfrm>
            <a:custGeom>
              <a:avLst/>
              <a:gdLst/>
              <a:ahLst/>
              <a:cxnLst>
                <a:cxn ang="0">
                  <a:pos x="19" y="175"/>
                </a:cxn>
                <a:cxn ang="0">
                  <a:pos x="21" y="204"/>
                </a:cxn>
                <a:cxn ang="0">
                  <a:pos x="11" y="209"/>
                </a:cxn>
                <a:cxn ang="0">
                  <a:pos x="44" y="240"/>
                </a:cxn>
                <a:cxn ang="0">
                  <a:pos x="78" y="323"/>
                </a:cxn>
                <a:cxn ang="0">
                  <a:pos x="89" y="398"/>
                </a:cxn>
                <a:cxn ang="0">
                  <a:pos x="95" y="438"/>
                </a:cxn>
                <a:cxn ang="0">
                  <a:pos x="70" y="476"/>
                </a:cxn>
                <a:cxn ang="0">
                  <a:pos x="87" y="493"/>
                </a:cxn>
                <a:cxn ang="0">
                  <a:pos x="133" y="468"/>
                </a:cxn>
                <a:cxn ang="0">
                  <a:pos x="163" y="599"/>
                </a:cxn>
                <a:cxn ang="0">
                  <a:pos x="184" y="607"/>
                </a:cxn>
                <a:cxn ang="0">
                  <a:pos x="188" y="645"/>
                </a:cxn>
                <a:cxn ang="0">
                  <a:pos x="205" y="662"/>
                </a:cxn>
                <a:cxn ang="0">
                  <a:pos x="247" y="660"/>
                </a:cxn>
                <a:cxn ang="0">
                  <a:pos x="340" y="660"/>
                </a:cxn>
                <a:cxn ang="0">
                  <a:pos x="378" y="677"/>
                </a:cxn>
                <a:cxn ang="0">
                  <a:pos x="390" y="609"/>
                </a:cxn>
                <a:cxn ang="0">
                  <a:pos x="694" y="654"/>
                </a:cxn>
                <a:cxn ang="0">
                  <a:pos x="1068" y="692"/>
                </a:cxn>
                <a:cxn ang="0">
                  <a:pos x="1080" y="567"/>
                </a:cxn>
                <a:cxn ang="0">
                  <a:pos x="1118" y="162"/>
                </a:cxn>
                <a:cxn ang="0">
                  <a:pos x="622" y="105"/>
                </a:cxn>
                <a:cxn ang="0">
                  <a:pos x="376" y="67"/>
                </a:cxn>
                <a:cxn ang="0">
                  <a:pos x="28" y="0"/>
                </a:cxn>
                <a:cxn ang="0">
                  <a:pos x="0" y="130"/>
                </a:cxn>
                <a:cxn ang="0">
                  <a:pos x="19" y="175"/>
                </a:cxn>
                <a:cxn ang="0">
                  <a:pos x="19" y="175"/>
                </a:cxn>
              </a:cxnLst>
              <a:rect l="0" t="0" r="r" b="b"/>
              <a:pathLst>
                <a:path w="1118" h="692">
                  <a:moveTo>
                    <a:pt x="19" y="175"/>
                  </a:moveTo>
                  <a:lnTo>
                    <a:pt x="21" y="204"/>
                  </a:lnTo>
                  <a:lnTo>
                    <a:pt x="11" y="209"/>
                  </a:lnTo>
                  <a:lnTo>
                    <a:pt x="44" y="240"/>
                  </a:lnTo>
                  <a:lnTo>
                    <a:pt x="78" y="323"/>
                  </a:lnTo>
                  <a:lnTo>
                    <a:pt x="89" y="398"/>
                  </a:lnTo>
                  <a:lnTo>
                    <a:pt x="95" y="438"/>
                  </a:lnTo>
                  <a:lnTo>
                    <a:pt x="70" y="476"/>
                  </a:lnTo>
                  <a:lnTo>
                    <a:pt x="87" y="493"/>
                  </a:lnTo>
                  <a:lnTo>
                    <a:pt x="133" y="468"/>
                  </a:lnTo>
                  <a:lnTo>
                    <a:pt x="163" y="599"/>
                  </a:lnTo>
                  <a:lnTo>
                    <a:pt x="184" y="607"/>
                  </a:lnTo>
                  <a:lnTo>
                    <a:pt x="188" y="645"/>
                  </a:lnTo>
                  <a:lnTo>
                    <a:pt x="205" y="662"/>
                  </a:lnTo>
                  <a:lnTo>
                    <a:pt x="247" y="660"/>
                  </a:lnTo>
                  <a:lnTo>
                    <a:pt x="340" y="660"/>
                  </a:lnTo>
                  <a:lnTo>
                    <a:pt x="378" y="677"/>
                  </a:lnTo>
                  <a:lnTo>
                    <a:pt x="390" y="609"/>
                  </a:lnTo>
                  <a:lnTo>
                    <a:pt x="694" y="654"/>
                  </a:lnTo>
                  <a:lnTo>
                    <a:pt x="1068" y="692"/>
                  </a:lnTo>
                  <a:lnTo>
                    <a:pt x="1080" y="567"/>
                  </a:lnTo>
                  <a:lnTo>
                    <a:pt x="1118" y="162"/>
                  </a:lnTo>
                  <a:lnTo>
                    <a:pt x="622" y="105"/>
                  </a:lnTo>
                  <a:lnTo>
                    <a:pt x="376" y="67"/>
                  </a:lnTo>
                  <a:lnTo>
                    <a:pt x="28" y="0"/>
                  </a:lnTo>
                  <a:lnTo>
                    <a:pt x="0" y="130"/>
                  </a:lnTo>
                  <a:lnTo>
                    <a:pt x="19" y="175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1290525" y="4920476"/>
              <a:ext cx="516196" cy="547662"/>
            </a:xfrm>
            <a:custGeom>
              <a:avLst/>
              <a:gdLst/>
              <a:ahLst/>
              <a:cxnLst>
                <a:cxn ang="0">
                  <a:pos x="48" y="534"/>
                </a:cxn>
                <a:cxn ang="0">
                  <a:pos x="29" y="504"/>
                </a:cxn>
                <a:cxn ang="0">
                  <a:pos x="38" y="456"/>
                </a:cxn>
                <a:cxn ang="0">
                  <a:pos x="88" y="378"/>
                </a:cxn>
                <a:cxn ang="0">
                  <a:pos x="124" y="355"/>
                </a:cxn>
                <a:cxn ang="0">
                  <a:pos x="103" y="327"/>
                </a:cxn>
                <a:cxn ang="0">
                  <a:pos x="90" y="251"/>
                </a:cxn>
                <a:cxn ang="0">
                  <a:pos x="105" y="108"/>
                </a:cxn>
                <a:cxn ang="0">
                  <a:pos x="130" y="101"/>
                </a:cxn>
                <a:cxn ang="0">
                  <a:pos x="172" y="125"/>
                </a:cxn>
                <a:cxn ang="0">
                  <a:pos x="208" y="0"/>
                </a:cxn>
                <a:cxn ang="0">
                  <a:pos x="746" y="89"/>
                </a:cxn>
                <a:cxn ang="0">
                  <a:pos x="634" y="840"/>
                </a:cxn>
                <a:cxn ang="0">
                  <a:pos x="468" y="817"/>
                </a:cxn>
                <a:cxn ang="0">
                  <a:pos x="366" y="789"/>
                </a:cxn>
                <a:cxn ang="0">
                  <a:pos x="154" y="705"/>
                </a:cxn>
                <a:cxn ang="0">
                  <a:pos x="0" y="576"/>
                </a:cxn>
                <a:cxn ang="0">
                  <a:pos x="48" y="534"/>
                </a:cxn>
                <a:cxn ang="0">
                  <a:pos x="48" y="534"/>
                </a:cxn>
              </a:cxnLst>
              <a:rect l="0" t="0" r="r" b="b"/>
              <a:pathLst>
                <a:path w="746" h="840">
                  <a:moveTo>
                    <a:pt x="48" y="534"/>
                  </a:moveTo>
                  <a:lnTo>
                    <a:pt x="29" y="504"/>
                  </a:lnTo>
                  <a:lnTo>
                    <a:pt x="38" y="456"/>
                  </a:lnTo>
                  <a:lnTo>
                    <a:pt x="88" y="378"/>
                  </a:lnTo>
                  <a:lnTo>
                    <a:pt x="124" y="355"/>
                  </a:lnTo>
                  <a:lnTo>
                    <a:pt x="103" y="327"/>
                  </a:lnTo>
                  <a:lnTo>
                    <a:pt x="90" y="251"/>
                  </a:lnTo>
                  <a:lnTo>
                    <a:pt x="105" y="108"/>
                  </a:lnTo>
                  <a:lnTo>
                    <a:pt x="130" y="101"/>
                  </a:lnTo>
                  <a:lnTo>
                    <a:pt x="172" y="125"/>
                  </a:lnTo>
                  <a:lnTo>
                    <a:pt x="208" y="0"/>
                  </a:lnTo>
                  <a:lnTo>
                    <a:pt x="746" y="89"/>
                  </a:lnTo>
                  <a:lnTo>
                    <a:pt x="634" y="840"/>
                  </a:lnTo>
                  <a:lnTo>
                    <a:pt x="468" y="817"/>
                  </a:lnTo>
                  <a:lnTo>
                    <a:pt x="366" y="789"/>
                  </a:lnTo>
                  <a:lnTo>
                    <a:pt x="154" y="705"/>
                  </a:lnTo>
                  <a:lnTo>
                    <a:pt x="0" y="576"/>
                  </a:lnTo>
                  <a:lnTo>
                    <a:pt x="48" y="534"/>
                  </a:lnTo>
                  <a:lnTo>
                    <a:pt x="48" y="534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1717666" y="4263288"/>
              <a:ext cx="531039" cy="402741"/>
            </a:xfrm>
            <a:custGeom>
              <a:avLst/>
              <a:gdLst/>
              <a:ahLst/>
              <a:cxnLst>
                <a:cxn ang="0">
                  <a:pos x="0" y="530"/>
                </a:cxn>
                <a:cxn ang="0">
                  <a:pos x="92" y="0"/>
                </a:cxn>
                <a:cxn ang="0">
                  <a:pos x="396" y="45"/>
                </a:cxn>
                <a:cxn ang="0">
                  <a:pos x="770" y="83"/>
                </a:cxn>
                <a:cxn ang="0">
                  <a:pos x="744" y="351"/>
                </a:cxn>
                <a:cxn ang="0">
                  <a:pos x="719" y="619"/>
                </a:cxn>
                <a:cxn ang="0">
                  <a:pos x="208" y="562"/>
                </a:cxn>
                <a:cxn ang="0">
                  <a:pos x="0" y="530"/>
                </a:cxn>
                <a:cxn ang="0">
                  <a:pos x="0" y="530"/>
                </a:cxn>
              </a:cxnLst>
              <a:rect l="0" t="0" r="r" b="b"/>
              <a:pathLst>
                <a:path w="770" h="619">
                  <a:moveTo>
                    <a:pt x="0" y="530"/>
                  </a:moveTo>
                  <a:lnTo>
                    <a:pt x="92" y="0"/>
                  </a:lnTo>
                  <a:lnTo>
                    <a:pt x="396" y="45"/>
                  </a:lnTo>
                  <a:lnTo>
                    <a:pt x="770" y="83"/>
                  </a:lnTo>
                  <a:lnTo>
                    <a:pt x="744" y="351"/>
                  </a:lnTo>
                  <a:lnTo>
                    <a:pt x="719" y="619"/>
                  </a:lnTo>
                  <a:lnTo>
                    <a:pt x="208" y="562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>
              <a:off x="1806723" y="4628953"/>
              <a:ext cx="549182" cy="39937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91" y="57"/>
                </a:cxn>
                <a:cxn ang="0">
                  <a:pos x="796" y="74"/>
                </a:cxn>
                <a:cxn ang="0">
                  <a:pos x="789" y="207"/>
                </a:cxn>
                <a:cxn ang="0">
                  <a:pos x="760" y="612"/>
                </a:cxn>
                <a:cxn ang="0">
                  <a:pos x="656" y="605"/>
                </a:cxn>
                <a:cxn ang="0">
                  <a:pos x="331" y="576"/>
                </a:cxn>
                <a:cxn ang="0">
                  <a:pos x="0" y="534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7" name="Freeform 58"/>
            <p:cNvSpPr>
              <a:spLocks/>
            </p:cNvSpPr>
            <p:nvPr/>
          </p:nvSpPr>
          <p:spPr bwMode="auto">
            <a:xfrm>
              <a:off x="1727561" y="4977772"/>
              <a:ext cx="531039" cy="498791"/>
            </a:xfrm>
            <a:custGeom>
              <a:avLst/>
              <a:gdLst/>
              <a:ahLst/>
              <a:cxnLst>
                <a:cxn ang="0">
                  <a:pos x="97" y="764"/>
                </a:cxn>
                <a:cxn ang="0">
                  <a:pos x="106" y="707"/>
                </a:cxn>
                <a:cxn ang="0">
                  <a:pos x="298" y="732"/>
                </a:cxn>
                <a:cxn ang="0">
                  <a:pos x="290" y="704"/>
                </a:cxn>
                <a:cxn ang="0">
                  <a:pos x="705" y="742"/>
                </a:cxn>
                <a:cxn ang="0">
                  <a:pos x="768" y="71"/>
                </a:cxn>
                <a:cxn ang="0">
                  <a:pos x="443" y="42"/>
                </a:cxn>
                <a:cxn ang="0">
                  <a:pos x="112" y="0"/>
                </a:cxn>
                <a:cxn ang="0">
                  <a:pos x="0" y="751"/>
                </a:cxn>
                <a:cxn ang="0">
                  <a:pos x="97" y="764"/>
                </a:cxn>
                <a:cxn ang="0">
                  <a:pos x="97" y="764"/>
                </a:cxn>
              </a:cxnLst>
              <a:rect l="0" t="0" r="r" b="b"/>
              <a:pathLst>
                <a:path w="768" h="764">
                  <a:moveTo>
                    <a:pt x="97" y="764"/>
                  </a:moveTo>
                  <a:lnTo>
                    <a:pt x="106" y="707"/>
                  </a:lnTo>
                  <a:lnTo>
                    <a:pt x="298" y="732"/>
                  </a:lnTo>
                  <a:lnTo>
                    <a:pt x="290" y="704"/>
                  </a:lnTo>
                  <a:lnTo>
                    <a:pt x="705" y="742"/>
                  </a:lnTo>
                  <a:lnTo>
                    <a:pt x="768" y="71"/>
                  </a:lnTo>
                  <a:lnTo>
                    <a:pt x="443" y="42"/>
                  </a:lnTo>
                  <a:lnTo>
                    <a:pt x="112" y="0"/>
                  </a:lnTo>
                  <a:lnTo>
                    <a:pt x="0" y="751"/>
                  </a:lnTo>
                  <a:lnTo>
                    <a:pt x="97" y="764"/>
                  </a:lnTo>
                  <a:lnTo>
                    <a:pt x="97" y="764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18" name="Freeform 59"/>
            <p:cNvSpPr>
              <a:spLocks/>
            </p:cNvSpPr>
            <p:nvPr/>
          </p:nvSpPr>
          <p:spPr bwMode="auto">
            <a:xfrm>
              <a:off x="1930411" y="5068767"/>
              <a:ext cx="1053834" cy="936920"/>
            </a:xfrm>
            <a:custGeom>
              <a:avLst/>
              <a:gdLst/>
              <a:ahLst/>
              <a:cxnLst>
                <a:cxn ang="0">
                  <a:pos x="0" y="563"/>
                </a:cxn>
                <a:cxn ang="0">
                  <a:pos x="415" y="601"/>
                </a:cxn>
                <a:cxn ang="0">
                  <a:pos x="472" y="0"/>
                </a:cxn>
                <a:cxn ang="0">
                  <a:pos x="803" y="19"/>
                </a:cxn>
                <a:cxn ang="0">
                  <a:pos x="791" y="277"/>
                </a:cxn>
                <a:cxn ang="0">
                  <a:pos x="824" y="304"/>
                </a:cxn>
                <a:cxn ang="0">
                  <a:pos x="854" y="304"/>
                </a:cxn>
                <a:cxn ang="0">
                  <a:pos x="879" y="329"/>
                </a:cxn>
                <a:cxn ang="0">
                  <a:pos x="928" y="340"/>
                </a:cxn>
                <a:cxn ang="0">
                  <a:pos x="1029" y="384"/>
                </a:cxn>
                <a:cxn ang="0">
                  <a:pos x="1046" y="365"/>
                </a:cxn>
                <a:cxn ang="0">
                  <a:pos x="1111" y="403"/>
                </a:cxn>
                <a:cxn ang="0">
                  <a:pos x="1196" y="401"/>
                </a:cxn>
                <a:cxn ang="0">
                  <a:pos x="1255" y="384"/>
                </a:cxn>
                <a:cxn ang="0">
                  <a:pos x="1337" y="369"/>
                </a:cxn>
                <a:cxn ang="0">
                  <a:pos x="1411" y="409"/>
                </a:cxn>
                <a:cxn ang="0">
                  <a:pos x="1423" y="422"/>
                </a:cxn>
                <a:cxn ang="0">
                  <a:pos x="1463" y="422"/>
                </a:cxn>
                <a:cxn ang="0">
                  <a:pos x="1470" y="635"/>
                </a:cxn>
                <a:cxn ang="0">
                  <a:pos x="1527" y="739"/>
                </a:cxn>
                <a:cxn ang="0">
                  <a:pos x="1506" y="821"/>
                </a:cxn>
                <a:cxn ang="0">
                  <a:pos x="1510" y="889"/>
                </a:cxn>
                <a:cxn ang="0">
                  <a:pos x="1485" y="924"/>
                </a:cxn>
                <a:cxn ang="0">
                  <a:pos x="1495" y="935"/>
                </a:cxn>
                <a:cxn ang="0">
                  <a:pos x="1432" y="954"/>
                </a:cxn>
                <a:cxn ang="0">
                  <a:pos x="1383" y="960"/>
                </a:cxn>
                <a:cxn ang="0">
                  <a:pos x="1392" y="924"/>
                </a:cxn>
                <a:cxn ang="0">
                  <a:pos x="1366" y="945"/>
                </a:cxn>
                <a:cxn ang="0">
                  <a:pos x="1367" y="986"/>
                </a:cxn>
                <a:cxn ang="0">
                  <a:pos x="1333" y="1030"/>
                </a:cxn>
                <a:cxn ang="0">
                  <a:pos x="1153" y="1121"/>
                </a:cxn>
                <a:cxn ang="0">
                  <a:pos x="1096" y="1180"/>
                </a:cxn>
                <a:cxn ang="0">
                  <a:pos x="1042" y="1308"/>
                </a:cxn>
                <a:cxn ang="0">
                  <a:pos x="1086" y="1439"/>
                </a:cxn>
                <a:cxn ang="0">
                  <a:pos x="1044" y="1439"/>
                </a:cxn>
                <a:cxn ang="0">
                  <a:pos x="848" y="1370"/>
                </a:cxn>
                <a:cxn ang="0">
                  <a:pos x="827" y="1313"/>
                </a:cxn>
                <a:cxn ang="0">
                  <a:pos x="807" y="1289"/>
                </a:cxn>
                <a:cxn ang="0">
                  <a:pos x="801" y="1213"/>
                </a:cxn>
                <a:cxn ang="0">
                  <a:pos x="763" y="1186"/>
                </a:cxn>
                <a:cxn ang="0">
                  <a:pos x="658" y="984"/>
                </a:cxn>
                <a:cxn ang="0">
                  <a:pos x="607" y="946"/>
                </a:cxn>
                <a:cxn ang="0">
                  <a:pos x="592" y="914"/>
                </a:cxn>
                <a:cxn ang="0">
                  <a:pos x="438" y="907"/>
                </a:cxn>
                <a:cxn ang="0">
                  <a:pos x="356" y="1002"/>
                </a:cxn>
                <a:cxn ang="0">
                  <a:pos x="217" y="903"/>
                </a:cxn>
                <a:cxn ang="0">
                  <a:pos x="175" y="766"/>
                </a:cxn>
                <a:cxn ang="0">
                  <a:pos x="42" y="639"/>
                </a:cxn>
                <a:cxn ang="0">
                  <a:pos x="27" y="597"/>
                </a:cxn>
                <a:cxn ang="0">
                  <a:pos x="8" y="591"/>
                </a:cxn>
                <a:cxn ang="0">
                  <a:pos x="0" y="563"/>
                </a:cxn>
                <a:cxn ang="0">
                  <a:pos x="0" y="563"/>
                </a:cxn>
              </a:cxnLst>
              <a:rect l="0" t="0" r="r" b="b"/>
              <a:pathLst>
                <a:path w="1527" h="1439">
                  <a:moveTo>
                    <a:pt x="0" y="563"/>
                  </a:moveTo>
                  <a:lnTo>
                    <a:pt x="415" y="601"/>
                  </a:lnTo>
                  <a:lnTo>
                    <a:pt x="472" y="0"/>
                  </a:lnTo>
                  <a:lnTo>
                    <a:pt x="803" y="19"/>
                  </a:lnTo>
                  <a:lnTo>
                    <a:pt x="791" y="277"/>
                  </a:lnTo>
                  <a:lnTo>
                    <a:pt x="824" y="304"/>
                  </a:lnTo>
                  <a:lnTo>
                    <a:pt x="854" y="304"/>
                  </a:lnTo>
                  <a:lnTo>
                    <a:pt x="879" y="329"/>
                  </a:lnTo>
                  <a:lnTo>
                    <a:pt x="928" y="340"/>
                  </a:lnTo>
                  <a:lnTo>
                    <a:pt x="1029" y="384"/>
                  </a:lnTo>
                  <a:lnTo>
                    <a:pt x="1046" y="365"/>
                  </a:lnTo>
                  <a:lnTo>
                    <a:pt x="1111" y="403"/>
                  </a:lnTo>
                  <a:lnTo>
                    <a:pt x="1196" y="401"/>
                  </a:lnTo>
                  <a:lnTo>
                    <a:pt x="1255" y="384"/>
                  </a:lnTo>
                  <a:lnTo>
                    <a:pt x="1337" y="369"/>
                  </a:lnTo>
                  <a:lnTo>
                    <a:pt x="1411" y="409"/>
                  </a:lnTo>
                  <a:lnTo>
                    <a:pt x="1423" y="422"/>
                  </a:lnTo>
                  <a:lnTo>
                    <a:pt x="1463" y="422"/>
                  </a:lnTo>
                  <a:lnTo>
                    <a:pt x="1470" y="635"/>
                  </a:lnTo>
                  <a:lnTo>
                    <a:pt x="1527" y="739"/>
                  </a:lnTo>
                  <a:lnTo>
                    <a:pt x="1506" y="821"/>
                  </a:lnTo>
                  <a:lnTo>
                    <a:pt x="1510" y="889"/>
                  </a:lnTo>
                  <a:lnTo>
                    <a:pt x="1485" y="924"/>
                  </a:lnTo>
                  <a:lnTo>
                    <a:pt x="1495" y="935"/>
                  </a:lnTo>
                  <a:lnTo>
                    <a:pt x="1432" y="954"/>
                  </a:lnTo>
                  <a:lnTo>
                    <a:pt x="1383" y="960"/>
                  </a:lnTo>
                  <a:lnTo>
                    <a:pt x="1392" y="924"/>
                  </a:lnTo>
                  <a:lnTo>
                    <a:pt x="1366" y="945"/>
                  </a:lnTo>
                  <a:lnTo>
                    <a:pt x="1367" y="986"/>
                  </a:lnTo>
                  <a:lnTo>
                    <a:pt x="1333" y="1030"/>
                  </a:lnTo>
                  <a:lnTo>
                    <a:pt x="1153" y="1121"/>
                  </a:lnTo>
                  <a:lnTo>
                    <a:pt x="1096" y="1180"/>
                  </a:lnTo>
                  <a:lnTo>
                    <a:pt x="1042" y="1308"/>
                  </a:lnTo>
                  <a:lnTo>
                    <a:pt x="1086" y="1439"/>
                  </a:lnTo>
                  <a:lnTo>
                    <a:pt x="1044" y="1439"/>
                  </a:lnTo>
                  <a:lnTo>
                    <a:pt x="848" y="1370"/>
                  </a:lnTo>
                  <a:lnTo>
                    <a:pt x="827" y="1313"/>
                  </a:lnTo>
                  <a:lnTo>
                    <a:pt x="807" y="1289"/>
                  </a:lnTo>
                  <a:lnTo>
                    <a:pt x="801" y="1213"/>
                  </a:lnTo>
                  <a:lnTo>
                    <a:pt x="763" y="1186"/>
                  </a:lnTo>
                  <a:lnTo>
                    <a:pt x="658" y="984"/>
                  </a:lnTo>
                  <a:lnTo>
                    <a:pt x="607" y="946"/>
                  </a:lnTo>
                  <a:lnTo>
                    <a:pt x="592" y="914"/>
                  </a:lnTo>
                  <a:lnTo>
                    <a:pt x="438" y="907"/>
                  </a:lnTo>
                  <a:lnTo>
                    <a:pt x="356" y="1002"/>
                  </a:lnTo>
                  <a:lnTo>
                    <a:pt x="217" y="903"/>
                  </a:lnTo>
                  <a:lnTo>
                    <a:pt x="175" y="766"/>
                  </a:lnTo>
                  <a:lnTo>
                    <a:pt x="42" y="639"/>
                  </a:lnTo>
                  <a:lnTo>
                    <a:pt x="27" y="597"/>
                  </a:lnTo>
                  <a:lnTo>
                    <a:pt x="8" y="591"/>
                  </a:lnTo>
                  <a:lnTo>
                    <a:pt x="0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</a:t>
              </a:r>
            </a:p>
          </p:txBody>
        </p:sp>
        <p:sp>
          <p:nvSpPr>
            <p:cNvPr id="19" name="Freeform 60"/>
            <p:cNvSpPr>
              <a:spLocks/>
            </p:cNvSpPr>
            <p:nvPr/>
          </p:nvSpPr>
          <p:spPr bwMode="auto">
            <a:xfrm>
              <a:off x="2256953" y="3973449"/>
              <a:ext cx="496406" cy="28478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3" y="32"/>
                </a:cxn>
                <a:cxn ang="0">
                  <a:pos x="667" y="142"/>
                </a:cxn>
                <a:cxn ang="0">
                  <a:pos x="696" y="234"/>
                </a:cxn>
                <a:cxn ang="0">
                  <a:pos x="699" y="348"/>
                </a:cxn>
                <a:cxn ang="0">
                  <a:pos x="718" y="441"/>
                </a:cxn>
                <a:cxn ang="0">
                  <a:pos x="340" y="429"/>
                </a:cxn>
                <a:cxn ang="0">
                  <a:pos x="0" y="405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718" h="441">
                  <a:moveTo>
                    <a:pt x="38" y="0"/>
                  </a:moveTo>
                  <a:lnTo>
                    <a:pt x="663" y="32"/>
                  </a:lnTo>
                  <a:lnTo>
                    <a:pt x="667" y="142"/>
                  </a:lnTo>
                  <a:lnTo>
                    <a:pt x="696" y="234"/>
                  </a:lnTo>
                  <a:lnTo>
                    <a:pt x="699" y="348"/>
                  </a:lnTo>
                  <a:lnTo>
                    <a:pt x="718" y="441"/>
                  </a:lnTo>
                  <a:lnTo>
                    <a:pt x="340" y="429"/>
                  </a:lnTo>
                  <a:lnTo>
                    <a:pt x="0" y="40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0" name="Freeform 61"/>
            <p:cNvSpPr>
              <a:spLocks/>
            </p:cNvSpPr>
            <p:nvPr/>
          </p:nvSpPr>
          <p:spPr bwMode="auto">
            <a:xfrm>
              <a:off x="2230566" y="4234642"/>
              <a:ext cx="529390" cy="32690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8" y="24"/>
                </a:cxn>
                <a:cxn ang="0">
                  <a:pos x="756" y="36"/>
                </a:cxn>
                <a:cxn ang="0">
                  <a:pos x="732" y="83"/>
                </a:cxn>
                <a:cxn ang="0">
                  <a:pos x="768" y="118"/>
                </a:cxn>
                <a:cxn ang="0">
                  <a:pos x="766" y="365"/>
                </a:cxn>
                <a:cxn ang="0">
                  <a:pos x="751" y="363"/>
                </a:cxn>
                <a:cxn ang="0">
                  <a:pos x="753" y="395"/>
                </a:cxn>
                <a:cxn ang="0">
                  <a:pos x="764" y="420"/>
                </a:cxn>
                <a:cxn ang="0">
                  <a:pos x="756" y="443"/>
                </a:cxn>
                <a:cxn ang="0">
                  <a:pos x="764" y="502"/>
                </a:cxn>
                <a:cxn ang="0">
                  <a:pos x="747" y="496"/>
                </a:cxn>
                <a:cxn ang="0">
                  <a:pos x="728" y="473"/>
                </a:cxn>
                <a:cxn ang="0">
                  <a:pos x="659" y="450"/>
                </a:cxn>
                <a:cxn ang="0">
                  <a:pos x="593" y="454"/>
                </a:cxn>
                <a:cxn ang="0">
                  <a:pos x="555" y="426"/>
                </a:cxn>
                <a:cxn ang="0">
                  <a:pos x="0" y="393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768" h="502">
                  <a:moveTo>
                    <a:pt x="38" y="0"/>
                  </a:moveTo>
                  <a:lnTo>
                    <a:pt x="378" y="24"/>
                  </a:lnTo>
                  <a:lnTo>
                    <a:pt x="756" y="36"/>
                  </a:lnTo>
                  <a:lnTo>
                    <a:pt x="732" y="83"/>
                  </a:lnTo>
                  <a:lnTo>
                    <a:pt x="768" y="118"/>
                  </a:lnTo>
                  <a:lnTo>
                    <a:pt x="766" y="365"/>
                  </a:lnTo>
                  <a:lnTo>
                    <a:pt x="751" y="363"/>
                  </a:lnTo>
                  <a:lnTo>
                    <a:pt x="753" y="395"/>
                  </a:lnTo>
                  <a:lnTo>
                    <a:pt x="764" y="420"/>
                  </a:lnTo>
                  <a:lnTo>
                    <a:pt x="756" y="443"/>
                  </a:lnTo>
                  <a:lnTo>
                    <a:pt x="764" y="502"/>
                  </a:lnTo>
                  <a:lnTo>
                    <a:pt x="747" y="496"/>
                  </a:lnTo>
                  <a:lnTo>
                    <a:pt x="728" y="473"/>
                  </a:lnTo>
                  <a:lnTo>
                    <a:pt x="659" y="450"/>
                  </a:lnTo>
                  <a:lnTo>
                    <a:pt x="593" y="454"/>
                  </a:lnTo>
                  <a:lnTo>
                    <a:pt x="555" y="426"/>
                  </a:lnTo>
                  <a:lnTo>
                    <a:pt x="0" y="39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2214073" y="4487787"/>
              <a:ext cx="621745" cy="28646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80" y="33"/>
                </a:cxn>
                <a:cxn ang="0">
                  <a:pos x="618" y="61"/>
                </a:cxn>
                <a:cxn ang="0">
                  <a:pos x="684" y="57"/>
                </a:cxn>
                <a:cxn ang="0">
                  <a:pos x="753" y="80"/>
                </a:cxn>
                <a:cxn ang="0">
                  <a:pos x="772" y="103"/>
                </a:cxn>
                <a:cxn ang="0">
                  <a:pos x="789" y="109"/>
                </a:cxn>
                <a:cxn ang="0">
                  <a:pos x="819" y="192"/>
                </a:cxn>
                <a:cxn ang="0">
                  <a:pos x="819" y="217"/>
                </a:cxn>
                <a:cxn ang="0">
                  <a:pos x="840" y="257"/>
                </a:cxn>
                <a:cxn ang="0">
                  <a:pos x="850" y="320"/>
                </a:cxn>
                <a:cxn ang="0">
                  <a:pos x="844" y="339"/>
                </a:cxn>
                <a:cxn ang="0">
                  <a:pos x="857" y="359"/>
                </a:cxn>
                <a:cxn ang="0">
                  <a:pos x="901" y="439"/>
                </a:cxn>
                <a:cxn ang="0">
                  <a:pos x="500" y="435"/>
                </a:cxn>
                <a:cxn ang="0">
                  <a:pos x="198" y="418"/>
                </a:cxn>
                <a:cxn ang="0">
                  <a:pos x="205" y="285"/>
                </a:cxn>
                <a:cxn ang="0">
                  <a:pos x="0" y="268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901" h="439">
                  <a:moveTo>
                    <a:pt x="25" y="0"/>
                  </a:moveTo>
                  <a:lnTo>
                    <a:pt x="580" y="33"/>
                  </a:lnTo>
                  <a:lnTo>
                    <a:pt x="618" y="61"/>
                  </a:lnTo>
                  <a:lnTo>
                    <a:pt x="684" y="57"/>
                  </a:lnTo>
                  <a:lnTo>
                    <a:pt x="753" y="80"/>
                  </a:lnTo>
                  <a:lnTo>
                    <a:pt x="772" y="103"/>
                  </a:lnTo>
                  <a:lnTo>
                    <a:pt x="789" y="109"/>
                  </a:lnTo>
                  <a:lnTo>
                    <a:pt x="819" y="192"/>
                  </a:lnTo>
                  <a:lnTo>
                    <a:pt x="819" y="217"/>
                  </a:lnTo>
                  <a:lnTo>
                    <a:pt x="840" y="257"/>
                  </a:lnTo>
                  <a:lnTo>
                    <a:pt x="850" y="320"/>
                  </a:lnTo>
                  <a:lnTo>
                    <a:pt x="844" y="339"/>
                  </a:lnTo>
                  <a:lnTo>
                    <a:pt x="857" y="359"/>
                  </a:lnTo>
                  <a:lnTo>
                    <a:pt x="901" y="439"/>
                  </a:lnTo>
                  <a:lnTo>
                    <a:pt x="500" y="435"/>
                  </a:lnTo>
                  <a:lnTo>
                    <a:pt x="198" y="418"/>
                  </a:lnTo>
                  <a:lnTo>
                    <a:pt x="205" y="285"/>
                  </a:lnTo>
                  <a:lnTo>
                    <a:pt x="0" y="26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2" name="Freeform 63"/>
            <p:cNvSpPr>
              <a:spLocks/>
            </p:cNvSpPr>
            <p:nvPr/>
          </p:nvSpPr>
          <p:spPr bwMode="auto">
            <a:xfrm>
              <a:off x="2331166" y="4759511"/>
              <a:ext cx="562374" cy="27804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31" y="17"/>
                </a:cxn>
                <a:cxn ang="0">
                  <a:pos x="732" y="21"/>
                </a:cxn>
                <a:cxn ang="0">
                  <a:pos x="755" y="40"/>
                </a:cxn>
                <a:cxn ang="0">
                  <a:pos x="766" y="36"/>
                </a:cxn>
                <a:cxn ang="0">
                  <a:pos x="782" y="57"/>
                </a:cxn>
                <a:cxn ang="0">
                  <a:pos x="768" y="57"/>
                </a:cxn>
                <a:cxn ang="0">
                  <a:pos x="755" y="86"/>
                </a:cxn>
                <a:cxn ang="0">
                  <a:pos x="787" y="132"/>
                </a:cxn>
                <a:cxn ang="0">
                  <a:pos x="812" y="137"/>
                </a:cxn>
                <a:cxn ang="0">
                  <a:pos x="808" y="424"/>
                </a:cxn>
                <a:cxn ang="0">
                  <a:pos x="464" y="426"/>
                </a:cxn>
                <a:cxn ang="0">
                  <a:pos x="0" y="405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812" h="426">
                  <a:moveTo>
                    <a:pt x="29" y="0"/>
                  </a:moveTo>
                  <a:lnTo>
                    <a:pt x="331" y="17"/>
                  </a:lnTo>
                  <a:lnTo>
                    <a:pt x="732" y="21"/>
                  </a:lnTo>
                  <a:lnTo>
                    <a:pt x="755" y="40"/>
                  </a:lnTo>
                  <a:lnTo>
                    <a:pt x="766" y="36"/>
                  </a:lnTo>
                  <a:lnTo>
                    <a:pt x="782" y="57"/>
                  </a:lnTo>
                  <a:lnTo>
                    <a:pt x="768" y="57"/>
                  </a:lnTo>
                  <a:lnTo>
                    <a:pt x="755" y="86"/>
                  </a:lnTo>
                  <a:lnTo>
                    <a:pt x="787" y="132"/>
                  </a:lnTo>
                  <a:lnTo>
                    <a:pt x="812" y="137"/>
                  </a:lnTo>
                  <a:lnTo>
                    <a:pt x="808" y="424"/>
                  </a:lnTo>
                  <a:lnTo>
                    <a:pt x="464" y="426"/>
                  </a:lnTo>
                  <a:lnTo>
                    <a:pt x="0" y="4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3" name="Freeform 64"/>
            <p:cNvSpPr>
              <a:spLocks/>
            </p:cNvSpPr>
            <p:nvPr/>
          </p:nvSpPr>
          <p:spPr bwMode="auto">
            <a:xfrm>
              <a:off x="2253652" y="5024953"/>
              <a:ext cx="653080" cy="31006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0" y="7"/>
                </a:cxn>
                <a:cxn ang="0">
                  <a:pos x="574" y="28"/>
                </a:cxn>
                <a:cxn ang="0">
                  <a:pos x="918" y="26"/>
                </a:cxn>
                <a:cxn ang="0">
                  <a:pos x="922" y="97"/>
                </a:cxn>
                <a:cxn ang="0">
                  <a:pos x="943" y="247"/>
                </a:cxn>
                <a:cxn ang="0">
                  <a:pos x="939" y="479"/>
                </a:cxn>
                <a:cxn ang="0">
                  <a:pos x="865" y="439"/>
                </a:cxn>
                <a:cxn ang="0">
                  <a:pos x="783" y="454"/>
                </a:cxn>
                <a:cxn ang="0">
                  <a:pos x="724" y="471"/>
                </a:cxn>
                <a:cxn ang="0">
                  <a:pos x="639" y="473"/>
                </a:cxn>
                <a:cxn ang="0">
                  <a:pos x="574" y="435"/>
                </a:cxn>
                <a:cxn ang="0">
                  <a:pos x="557" y="454"/>
                </a:cxn>
                <a:cxn ang="0">
                  <a:pos x="456" y="410"/>
                </a:cxn>
                <a:cxn ang="0">
                  <a:pos x="407" y="399"/>
                </a:cxn>
                <a:cxn ang="0">
                  <a:pos x="382" y="376"/>
                </a:cxn>
                <a:cxn ang="0">
                  <a:pos x="352" y="374"/>
                </a:cxn>
                <a:cxn ang="0">
                  <a:pos x="319" y="347"/>
                </a:cxn>
                <a:cxn ang="0">
                  <a:pos x="331" y="89"/>
                </a:cxn>
                <a:cxn ang="0">
                  <a:pos x="0" y="7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43" h="479">
                  <a:moveTo>
                    <a:pt x="6" y="0"/>
                  </a:moveTo>
                  <a:lnTo>
                    <a:pt x="110" y="7"/>
                  </a:lnTo>
                  <a:lnTo>
                    <a:pt x="574" y="28"/>
                  </a:lnTo>
                  <a:lnTo>
                    <a:pt x="918" y="26"/>
                  </a:lnTo>
                  <a:lnTo>
                    <a:pt x="922" y="97"/>
                  </a:lnTo>
                  <a:lnTo>
                    <a:pt x="943" y="247"/>
                  </a:lnTo>
                  <a:lnTo>
                    <a:pt x="939" y="479"/>
                  </a:lnTo>
                  <a:lnTo>
                    <a:pt x="865" y="439"/>
                  </a:lnTo>
                  <a:lnTo>
                    <a:pt x="783" y="454"/>
                  </a:lnTo>
                  <a:lnTo>
                    <a:pt x="724" y="471"/>
                  </a:lnTo>
                  <a:lnTo>
                    <a:pt x="639" y="473"/>
                  </a:lnTo>
                  <a:lnTo>
                    <a:pt x="574" y="435"/>
                  </a:lnTo>
                  <a:lnTo>
                    <a:pt x="557" y="454"/>
                  </a:lnTo>
                  <a:lnTo>
                    <a:pt x="456" y="410"/>
                  </a:lnTo>
                  <a:lnTo>
                    <a:pt x="407" y="399"/>
                  </a:lnTo>
                  <a:lnTo>
                    <a:pt x="382" y="376"/>
                  </a:lnTo>
                  <a:lnTo>
                    <a:pt x="352" y="374"/>
                  </a:lnTo>
                  <a:lnTo>
                    <a:pt x="319" y="347"/>
                  </a:lnTo>
                  <a:lnTo>
                    <a:pt x="331" y="89"/>
                  </a:lnTo>
                  <a:lnTo>
                    <a:pt x="0" y="7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4" name="Freeform 65"/>
            <p:cNvSpPr>
              <a:spLocks/>
            </p:cNvSpPr>
            <p:nvPr/>
          </p:nvSpPr>
          <p:spPr bwMode="auto">
            <a:xfrm>
              <a:off x="2717540" y="3972687"/>
              <a:ext cx="483993" cy="497866"/>
            </a:xfrm>
            <a:custGeom>
              <a:avLst/>
              <a:gdLst/>
              <a:ahLst/>
              <a:cxnLst>
                <a:cxn ang="0">
                  <a:pos x="4" y="146"/>
                </a:cxn>
                <a:cxn ang="0">
                  <a:pos x="33" y="238"/>
                </a:cxn>
                <a:cxn ang="0">
                  <a:pos x="36" y="352"/>
                </a:cxn>
                <a:cxn ang="0">
                  <a:pos x="55" y="445"/>
                </a:cxn>
                <a:cxn ang="0">
                  <a:pos x="31" y="492"/>
                </a:cxn>
                <a:cxn ang="0">
                  <a:pos x="67" y="527"/>
                </a:cxn>
                <a:cxn ang="0">
                  <a:pos x="65" y="774"/>
                </a:cxn>
                <a:cxn ang="0">
                  <a:pos x="584" y="764"/>
                </a:cxn>
                <a:cxn ang="0">
                  <a:pos x="576" y="715"/>
                </a:cxn>
                <a:cxn ang="0">
                  <a:pos x="519" y="673"/>
                </a:cxn>
                <a:cxn ang="0">
                  <a:pos x="493" y="643"/>
                </a:cxn>
                <a:cxn ang="0">
                  <a:pos x="422" y="599"/>
                </a:cxn>
                <a:cxn ang="0">
                  <a:pos x="424" y="529"/>
                </a:cxn>
                <a:cxn ang="0">
                  <a:pos x="409" y="481"/>
                </a:cxn>
                <a:cxn ang="0">
                  <a:pos x="466" y="413"/>
                </a:cxn>
                <a:cxn ang="0">
                  <a:pos x="462" y="344"/>
                </a:cxn>
                <a:cxn ang="0">
                  <a:pos x="557" y="274"/>
                </a:cxn>
                <a:cxn ang="0">
                  <a:pos x="580" y="234"/>
                </a:cxn>
                <a:cxn ang="0">
                  <a:pos x="711" y="165"/>
                </a:cxn>
                <a:cxn ang="0">
                  <a:pos x="652" y="141"/>
                </a:cxn>
                <a:cxn ang="0">
                  <a:pos x="601" y="146"/>
                </a:cxn>
                <a:cxn ang="0">
                  <a:pos x="590" y="127"/>
                </a:cxn>
                <a:cxn ang="0">
                  <a:pos x="495" y="126"/>
                </a:cxn>
                <a:cxn ang="0">
                  <a:pos x="432" y="107"/>
                </a:cxn>
                <a:cxn ang="0">
                  <a:pos x="301" y="93"/>
                </a:cxn>
                <a:cxn ang="0">
                  <a:pos x="282" y="70"/>
                </a:cxn>
                <a:cxn ang="0">
                  <a:pos x="228" y="50"/>
                </a:cxn>
                <a:cxn ang="0">
                  <a:pos x="219" y="0"/>
                </a:cxn>
                <a:cxn ang="0">
                  <a:pos x="187" y="0"/>
                </a:cxn>
                <a:cxn ang="0">
                  <a:pos x="187" y="36"/>
                </a:cxn>
                <a:cxn ang="0">
                  <a:pos x="0" y="36"/>
                </a:cxn>
                <a:cxn ang="0">
                  <a:pos x="4" y="146"/>
                </a:cxn>
                <a:cxn ang="0">
                  <a:pos x="4" y="146"/>
                </a:cxn>
              </a:cxnLst>
              <a:rect l="0" t="0" r="r" b="b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5" name="Freeform 66"/>
            <p:cNvSpPr>
              <a:spLocks/>
            </p:cNvSpPr>
            <p:nvPr/>
          </p:nvSpPr>
          <p:spPr bwMode="auto">
            <a:xfrm>
              <a:off x="2750410" y="4466767"/>
              <a:ext cx="450229" cy="271302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3" y="65"/>
                </a:cxn>
                <a:cxn ang="0">
                  <a:pos x="5" y="88"/>
                </a:cxn>
                <a:cxn ang="0">
                  <a:pos x="13" y="147"/>
                </a:cxn>
                <a:cxn ang="0">
                  <a:pos x="43" y="230"/>
                </a:cxn>
                <a:cxn ang="0">
                  <a:pos x="43" y="255"/>
                </a:cxn>
                <a:cxn ang="0">
                  <a:pos x="64" y="295"/>
                </a:cxn>
                <a:cxn ang="0">
                  <a:pos x="74" y="358"/>
                </a:cxn>
                <a:cxn ang="0">
                  <a:pos x="68" y="377"/>
                </a:cxn>
                <a:cxn ang="0">
                  <a:pos x="81" y="397"/>
                </a:cxn>
                <a:cxn ang="0">
                  <a:pos x="504" y="388"/>
                </a:cxn>
                <a:cxn ang="0">
                  <a:pos x="534" y="420"/>
                </a:cxn>
                <a:cxn ang="0">
                  <a:pos x="578" y="325"/>
                </a:cxn>
                <a:cxn ang="0">
                  <a:pos x="564" y="289"/>
                </a:cxn>
                <a:cxn ang="0">
                  <a:pos x="639" y="232"/>
                </a:cxn>
                <a:cxn ang="0">
                  <a:pos x="652" y="190"/>
                </a:cxn>
                <a:cxn ang="0">
                  <a:pos x="599" y="129"/>
                </a:cxn>
                <a:cxn ang="0">
                  <a:pos x="545" y="67"/>
                </a:cxn>
                <a:cxn ang="0">
                  <a:pos x="534" y="0"/>
                </a:cxn>
                <a:cxn ang="0">
                  <a:pos x="15" y="10"/>
                </a:cxn>
                <a:cxn ang="0">
                  <a:pos x="0" y="8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652" h="420">
                  <a:moveTo>
                    <a:pt x="2" y="40"/>
                  </a:moveTo>
                  <a:lnTo>
                    <a:pt x="13" y="65"/>
                  </a:lnTo>
                  <a:lnTo>
                    <a:pt x="5" y="88"/>
                  </a:lnTo>
                  <a:lnTo>
                    <a:pt x="13" y="147"/>
                  </a:lnTo>
                  <a:lnTo>
                    <a:pt x="43" y="230"/>
                  </a:lnTo>
                  <a:lnTo>
                    <a:pt x="43" y="255"/>
                  </a:lnTo>
                  <a:lnTo>
                    <a:pt x="64" y="295"/>
                  </a:lnTo>
                  <a:lnTo>
                    <a:pt x="74" y="358"/>
                  </a:lnTo>
                  <a:lnTo>
                    <a:pt x="68" y="377"/>
                  </a:lnTo>
                  <a:lnTo>
                    <a:pt x="81" y="397"/>
                  </a:lnTo>
                  <a:lnTo>
                    <a:pt x="504" y="388"/>
                  </a:lnTo>
                  <a:lnTo>
                    <a:pt x="534" y="420"/>
                  </a:lnTo>
                  <a:lnTo>
                    <a:pt x="578" y="325"/>
                  </a:lnTo>
                  <a:lnTo>
                    <a:pt x="564" y="289"/>
                  </a:lnTo>
                  <a:lnTo>
                    <a:pt x="639" y="232"/>
                  </a:lnTo>
                  <a:lnTo>
                    <a:pt x="652" y="190"/>
                  </a:lnTo>
                  <a:lnTo>
                    <a:pt x="599" y="129"/>
                  </a:lnTo>
                  <a:lnTo>
                    <a:pt x="545" y="67"/>
                  </a:lnTo>
                  <a:lnTo>
                    <a:pt x="534" y="0"/>
                  </a:lnTo>
                  <a:lnTo>
                    <a:pt x="15" y="10"/>
                  </a:lnTo>
                  <a:lnTo>
                    <a:pt x="0" y="8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6" name="Freeform 67"/>
            <p:cNvSpPr>
              <a:spLocks/>
            </p:cNvSpPr>
            <p:nvPr/>
          </p:nvSpPr>
          <p:spPr bwMode="auto">
            <a:xfrm>
              <a:off x="2807781" y="4719949"/>
              <a:ext cx="501356" cy="401055"/>
            </a:xfrm>
            <a:custGeom>
              <a:avLst/>
              <a:gdLst/>
              <a:ahLst/>
              <a:cxnLst>
                <a:cxn ang="0">
                  <a:pos x="44" y="89"/>
                </a:cxn>
                <a:cxn ang="0">
                  <a:pos x="67" y="108"/>
                </a:cxn>
                <a:cxn ang="0">
                  <a:pos x="78" y="104"/>
                </a:cxn>
                <a:cxn ang="0">
                  <a:pos x="94" y="125"/>
                </a:cxn>
                <a:cxn ang="0">
                  <a:pos x="80" y="125"/>
                </a:cxn>
                <a:cxn ang="0">
                  <a:pos x="67" y="154"/>
                </a:cxn>
                <a:cxn ang="0">
                  <a:pos x="99" y="200"/>
                </a:cxn>
                <a:cxn ang="0">
                  <a:pos x="124" y="205"/>
                </a:cxn>
                <a:cxn ang="0">
                  <a:pos x="120" y="492"/>
                </a:cxn>
                <a:cxn ang="0">
                  <a:pos x="124" y="563"/>
                </a:cxn>
                <a:cxn ang="0">
                  <a:pos x="607" y="547"/>
                </a:cxn>
                <a:cxn ang="0">
                  <a:pos x="613" y="589"/>
                </a:cxn>
                <a:cxn ang="0">
                  <a:pos x="592" y="616"/>
                </a:cxn>
                <a:cxn ang="0">
                  <a:pos x="666" y="612"/>
                </a:cxn>
                <a:cxn ang="0">
                  <a:pos x="679" y="589"/>
                </a:cxn>
                <a:cxn ang="0">
                  <a:pos x="679" y="563"/>
                </a:cxn>
                <a:cxn ang="0">
                  <a:pos x="698" y="544"/>
                </a:cxn>
                <a:cxn ang="0">
                  <a:pos x="702" y="523"/>
                </a:cxn>
                <a:cxn ang="0">
                  <a:pos x="721" y="521"/>
                </a:cxn>
                <a:cxn ang="0">
                  <a:pos x="727" y="479"/>
                </a:cxn>
                <a:cxn ang="0">
                  <a:pos x="700" y="473"/>
                </a:cxn>
                <a:cxn ang="0">
                  <a:pos x="683" y="443"/>
                </a:cxn>
                <a:cxn ang="0">
                  <a:pos x="656" y="369"/>
                </a:cxn>
                <a:cxn ang="0">
                  <a:pos x="626" y="359"/>
                </a:cxn>
                <a:cxn ang="0">
                  <a:pos x="592" y="331"/>
                </a:cxn>
                <a:cxn ang="0">
                  <a:pos x="578" y="293"/>
                </a:cxn>
                <a:cxn ang="0">
                  <a:pos x="599" y="234"/>
                </a:cxn>
                <a:cxn ang="0">
                  <a:pos x="582" y="222"/>
                </a:cxn>
                <a:cxn ang="0">
                  <a:pos x="540" y="222"/>
                </a:cxn>
                <a:cxn ang="0">
                  <a:pos x="531" y="186"/>
                </a:cxn>
                <a:cxn ang="0">
                  <a:pos x="462" y="114"/>
                </a:cxn>
                <a:cxn ang="0">
                  <a:pos x="445" y="55"/>
                </a:cxn>
                <a:cxn ang="0">
                  <a:pos x="453" y="32"/>
                </a:cxn>
                <a:cxn ang="0">
                  <a:pos x="423" y="0"/>
                </a:cxn>
                <a:cxn ang="0">
                  <a:pos x="0" y="9"/>
                </a:cxn>
                <a:cxn ang="0">
                  <a:pos x="44" y="89"/>
                </a:cxn>
                <a:cxn ang="0">
                  <a:pos x="44" y="89"/>
                </a:cxn>
              </a:cxnLst>
              <a:rect l="0" t="0" r="r" b="b"/>
              <a:pathLst>
                <a:path w="727" h="616">
                  <a:moveTo>
                    <a:pt x="44" y="89"/>
                  </a:moveTo>
                  <a:lnTo>
                    <a:pt x="67" y="108"/>
                  </a:lnTo>
                  <a:lnTo>
                    <a:pt x="78" y="104"/>
                  </a:lnTo>
                  <a:lnTo>
                    <a:pt x="94" y="125"/>
                  </a:lnTo>
                  <a:lnTo>
                    <a:pt x="80" y="125"/>
                  </a:lnTo>
                  <a:lnTo>
                    <a:pt x="67" y="154"/>
                  </a:lnTo>
                  <a:lnTo>
                    <a:pt x="99" y="200"/>
                  </a:lnTo>
                  <a:lnTo>
                    <a:pt x="124" y="205"/>
                  </a:lnTo>
                  <a:lnTo>
                    <a:pt x="120" y="492"/>
                  </a:lnTo>
                  <a:lnTo>
                    <a:pt x="124" y="563"/>
                  </a:lnTo>
                  <a:lnTo>
                    <a:pt x="607" y="547"/>
                  </a:lnTo>
                  <a:lnTo>
                    <a:pt x="613" y="589"/>
                  </a:lnTo>
                  <a:lnTo>
                    <a:pt x="592" y="616"/>
                  </a:lnTo>
                  <a:lnTo>
                    <a:pt x="666" y="612"/>
                  </a:lnTo>
                  <a:lnTo>
                    <a:pt x="679" y="589"/>
                  </a:lnTo>
                  <a:lnTo>
                    <a:pt x="679" y="563"/>
                  </a:lnTo>
                  <a:lnTo>
                    <a:pt x="698" y="544"/>
                  </a:lnTo>
                  <a:lnTo>
                    <a:pt x="702" y="523"/>
                  </a:lnTo>
                  <a:lnTo>
                    <a:pt x="721" y="521"/>
                  </a:lnTo>
                  <a:lnTo>
                    <a:pt x="727" y="479"/>
                  </a:lnTo>
                  <a:lnTo>
                    <a:pt x="700" y="473"/>
                  </a:lnTo>
                  <a:lnTo>
                    <a:pt x="683" y="443"/>
                  </a:lnTo>
                  <a:lnTo>
                    <a:pt x="656" y="369"/>
                  </a:lnTo>
                  <a:lnTo>
                    <a:pt x="626" y="359"/>
                  </a:lnTo>
                  <a:lnTo>
                    <a:pt x="592" y="331"/>
                  </a:lnTo>
                  <a:lnTo>
                    <a:pt x="578" y="293"/>
                  </a:lnTo>
                  <a:lnTo>
                    <a:pt x="599" y="234"/>
                  </a:lnTo>
                  <a:lnTo>
                    <a:pt x="582" y="222"/>
                  </a:lnTo>
                  <a:lnTo>
                    <a:pt x="540" y="222"/>
                  </a:lnTo>
                  <a:lnTo>
                    <a:pt x="531" y="186"/>
                  </a:lnTo>
                  <a:lnTo>
                    <a:pt x="462" y="114"/>
                  </a:lnTo>
                  <a:lnTo>
                    <a:pt x="445" y="55"/>
                  </a:lnTo>
                  <a:lnTo>
                    <a:pt x="453" y="32"/>
                  </a:lnTo>
                  <a:lnTo>
                    <a:pt x="423" y="0"/>
                  </a:lnTo>
                  <a:lnTo>
                    <a:pt x="0" y="9"/>
                  </a:lnTo>
                  <a:lnTo>
                    <a:pt x="44" y="89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>
              <a:off x="2893540" y="5077194"/>
              <a:ext cx="379314" cy="311746"/>
            </a:xfrm>
            <a:custGeom>
              <a:avLst/>
              <a:gdLst/>
              <a:ahLst/>
              <a:cxnLst>
                <a:cxn ang="0">
                  <a:pos x="21" y="166"/>
                </a:cxn>
                <a:cxn ang="0">
                  <a:pos x="17" y="398"/>
                </a:cxn>
                <a:cxn ang="0">
                  <a:pos x="29" y="411"/>
                </a:cxn>
                <a:cxn ang="0">
                  <a:pos x="69" y="411"/>
                </a:cxn>
                <a:cxn ang="0">
                  <a:pos x="70" y="481"/>
                </a:cxn>
                <a:cxn ang="0">
                  <a:pos x="397" y="477"/>
                </a:cxn>
                <a:cxn ang="0">
                  <a:pos x="392" y="405"/>
                </a:cxn>
                <a:cxn ang="0">
                  <a:pos x="418" y="325"/>
                </a:cxn>
                <a:cxn ang="0">
                  <a:pos x="460" y="270"/>
                </a:cxn>
                <a:cxn ang="0">
                  <a:pos x="456" y="255"/>
                </a:cxn>
                <a:cxn ang="0">
                  <a:pos x="487" y="204"/>
                </a:cxn>
                <a:cxn ang="0">
                  <a:pos x="504" y="149"/>
                </a:cxn>
                <a:cxn ang="0">
                  <a:pos x="498" y="145"/>
                </a:cxn>
                <a:cxn ang="0">
                  <a:pos x="525" y="124"/>
                </a:cxn>
                <a:cxn ang="0">
                  <a:pos x="551" y="76"/>
                </a:cxn>
                <a:cxn ang="0">
                  <a:pos x="542" y="65"/>
                </a:cxn>
                <a:cxn ang="0">
                  <a:pos x="468" y="69"/>
                </a:cxn>
                <a:cxn ang="0">
                  <a:pos x="489" y="42"/>
                </a:cxn>
                <a:cxn ang="0">
                  <a:pos x="483" y="0"/>
                </a:cxn>
                <a:cxn ang="0">
                  <a:pos x="0" y="16"/>
                </a:cxn>
                <a:cxn ang="0">
                  <a:pos x="21" y="166"/>
                </a:cxn>
                <a:cxn ang="0">
                  <a:pos x="21" y="166"/>
                </a:cxn>
              </a:cxnLst>
              <a:rect l="0" t="0" r="r" b="b"/>
              <a:pathLst>
                <a:path w="551" h="481">
                  <a:moveTo>
                    <a:pt x="21" y="166"/>
                  </a:moveTo>
                  <a:lnTo>
                    <a:pt x="17" y="398"/>
                  </a:lnTo>
                  <a:lnTo>
                    <a:pt x="29" y="411"/>
                  </a:lnTo>
                  <a:lnTo>
                    <a:pt x="69" y="411"/>
                  </a:lnTo>
                  <a:lnTo>
                    <a:pt x="70" y="481"/>
                  </a:lnTo>
                  <a:lnTo>
                    <a:pt x="397" y="477"/>
                  </a:lnTo>
                  <a:lnTo>
                    <a:pt x="392" y="405"/>
                  </a:lnTo>
                  <a:lnTo>
                    <a:pt x="418" y="325"/>
                  </a:lnTo>
                  <a:lnTo>
                    <a:pt x="460" y="270"/>
                  </a:lnTo>
                  <a:lnTo>
                    <a:pt x="456" y="255"/>
                  </a:lnTo>
                  <a:lnTo>
                    <a:pt x="487" y="204"/>
                  </a:lnTo>
                  <a:lnTo>
                    <a:pt x="504" y="149"/>
                  </a:lnTo>
                  <a:lnTo>
                    <a:pt x="498" y="145"/>
                  </a:lnTo>
                  <a:lnTo>
                    <a:pt x="525" y="124"/>
                  </a:lnTo>
                  <a:lnTo>
                    <a:pt x="551" y="76"/>
                  </a:lnTo>
                  <a:lnTo>
                    <a:pt x="542" y="65"/>
                  </a:lnTo>
                  <a:lnTo>
                    <a:pt x="468" y="69"/>
                  </a:lnTo>
                  <a:lnTo>
                    <a:pt x="489" y="42"/>
                  </a:lnTo>
                  <a:lnTo>
                    <a:pt x="483" y="0"/>
                  </a:lnTo>
                  <a:lnTo>
                    <a:pt x="0" y="16"/>
                  </a:lnTo>
                  <a:lnTo>
                    <a:pt x="21" y="166"/>
                  </a:lnTo>
                  <a:lnTo>
                    <a:pt x="21" y="166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>
              <a:off x="2941367" y="5387254"/>
              <a:ext cx="430437" cy="34376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147"/>
                </a:cxn>
                <a:cxn ang="0">
                  <a:pos x="63" y="251"/>
                </a:cxn>
                <a:cxn ang="0">
                  <a:pos x="42" y="333"/>
                </a:cxn>
                <a:cxn ang="0">
                  <a:pos x="46" y="401"/>
                </a:cxn>
                <a:cxn ang="0">
                  <a:pos x="21" y="436"/>
                </a:cxn>
                <a:cxn ang="0">
                  <a:pos x="31" y="447"/>
                </a:cxn>
                <a:cxn ang="0">
                  <a:pos x="114" y="438"/>
                </a:cxn>
                <a:cxn ang="0">
                  <a:pos x="217" y="464"/>
                </a:cxn>
                <a:cxn ang="0">
                  <a:pos x="251" y="438"/>
                </a:cxn>
                <a:cxn ang="0">
                  <a:pos x="352" y="479"/>
                </a:cxn>
                <a:cxn ang="0">
                  <a:pos x="360" y="502"/>
                </a:cxn>
                <a:cxn ang="0">
                  <a:pos x="398" y="519"/>
                </a:cxn>
                <a:cxn ang="0">
                  <a:pos x="419" y="498"/>
                </a:cxn>
                <a:cxn ang="0">
                  <a:pos x="466" y="517"/>
                </a:cxn>
                <a:cxn ang="0">
                  <a:pos x="497" y="502"/>
                </a:cxn>
                <a:cxn ang="0">
                  <a:pos x="491" y="472"/>
                </a:cxn>
                <a:cxn ang="0">
                  <a:pos x="573" y="498"/>
                </a:cxn>
                <a:cxn ang="0">
                  <a:pos x="569" y="529"/>
                </a:cxn>
                <a:cxn ang="0">
                  <a:pos x="624" y="491"/>
                </a:cxn>
                <a:cxn ang="0">
                  <a:pos x="575" y="485"/>
                </a:cxn>
                <a:cxn ang="0">
                  <a:pos x="538" y="445"/>
                </a:cxn>
                <a:cxn ang="0">
                  <a:pos x="584" y="396"/>
                </a:cxn>
                <a:cxn ang="0">
                  <a:pos x="584" y="367"/>
                </a:cxn>
                <a:cxn ang="0">
                  <a:pos x="533" y="409"/>
                </a:cxn>
                <a:cxn ang="0">
                  <a:pos x="508" y="396"/>
                </a:cxn>
                <a:cxn ang="0">
                  <a:pos x="529" y="373"/>
                </a:cxn>
                <a:cxn ang="0">
                  <a:pos x="472" y="390"/>
                </a:cxn>
                <a:cxn ang="0">
                  <a:pos x="436" y="375"/>
                </a:cxn>
                <a:cxn ang="0">
                  <a:pos x="445" y="350"/>
                </a:cxn>
                <a:cxn ang="0">
                  <a:pos x="542" y="367"/>
                </a:cxn>
                <a:cxn ang="0">
                  <a:pos x="504" y="305"/>
                </a:cxn>
                <a:cxn ang="0">
                  <a:pos x="510" y="259"/>
                </a:cxn>
                <a:cxn ang="0">
                  <a:pos x="289" y="268"/>
                </a:cxn>
                <a:cxn ang="0">
                  <a:pos x="316" y="170"/>
                </a:cxn>
                <a:cxn ang="0">
                  <a:pos x="354" y="120"/>
                </a:cxn>
                <a:cxn ang="0">
                  <a:pos x="343" y="107"/>
                </a:cxn>
                <a:cxn ang="0">
                  <a:pos x="32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24" h="529">
                  <a:moveTo>
                    <a:pt x="0" y="4"/>
                  </a:moveTo>
                  <a:lnTo>
                    <a:pt x="6" y="147"/>
                  </a:lnTo>
                  <a:lnTo>
                    <a:pt x="63" y="251"/>
                  </a:lnTo>
                  <a:lnTo>
                    <a:pt x="42" y="333"/>
                  </a:lnTo>
                  <a:lnTo>
                    <a:pt x="46" y="401"/>
                  </a:lnTo>
                  <a:lnTo>
                    <a:pt x="21" y="436"/>
                  </a:lnTo>
                  <a:lnTo>
                    <a:pt x="31" y="447"/>
                  </a:lnTo>
                  <a:lnTo>
                    <a:pt x="114" y="438"/>
                  </a:lnTo>
                  <a:lnTo>
                    <a:pt x="217" y="464"/>
                  </a:lnTo>
                  <a:lnTo>
                    <a:pt x="251" y="438"/>
                  </a:lnTo>
                  <a:lnTo>
                    <a:pt x="352" y="479"/>
                  </a:lnTo>
                  <a:lnTo>
                    <a:pt x="360" y="502"/>
                  </a:lnTo>
                  <a:lnTo>
                    <a:pt x="398" y="519"/>
                  </a:lnTo>
                  <a:lnTo>
                    <a:pt x="419" y="498"/>
                  </a:lnTo>
                  <a:lnTo>
                    <a:pt x="466" y="517"/>
                  </a:lnTo>
                  <a:lnTo>
                    <a:pt x="497" y="502"/>
                  </a:lnTo>
                  <a:lnTo>
                    <a:pt x="491" y="472"/>
                  </a:lnTo>
                  <a:lnTo>
                    <a:pt x="573" y="498"/>
                  </a:lnTo>
                  <a:lnTo>
                    <a:pt x="569" y="529"/>
                  </a:lnTo>
                  <a:lnTo>
                    <a:pt x="624" y="491"/>
                  </a:lnTo>
                  <a:lnTo>
                    <a:pt x="575" y="485"/>
                  </a:lnTo>
                  <a:lnTo>
                    <a:pt x="538" y="445"/>
                  </a:lnTo>
                  <a:lnTo>
                    <a:pt x="584" y="396"/>
                  </a:lnTo>
                  <a:lnTo>
                    <a:pt x="584" y="367"/>
                  </a:lnTo>
                  <a:lnTo>
                    <a:pt x="533" y="409"/>
                  </a:lnTo>
                  <a:lnTo>
                    <a:pt x="508" y="396"/>
                  </a:lnTo>
                  <a:lnTo>
                    <a:pt x="529" y="373"/>
                  </a:lnTo>
                  <a:lnTo>
                    <a:pt x="472" y="390"/>
                  </a:lnTo>
                  <a:lnTo>
                    <a:pt x="436" y="375"/>
                  </a:lnTo>
                  <a:lnTo>
                    <a:pt x="445" y="350"/>
                  </a:lnTo>
                  <a:lnTo>
                    <a:pt x="542" y="367"/>
                  </a:lnTo>
                  <a:lnTo>
                    <a:pt x="504" y="305"/>
                  </a:lnTo>
                  <a:lnTo>
                    <a:pt x="510" y="259"/>
                  </a:lnTo>
                  <a:lnTo>
                    <a:pt x="289" y="268"/>
                  </a:lnTo>
                  <a:lnTo>
                    <a:pt x="316" y="170"/>
                  </a:lnTo>
                  <a:lnTo>
                    <a:pt x="354" y="120"/>
                  </a:lnTo>
                  <a:lnTo>
                    <a:pt x="343" y="107"/>
                  </a:lnTo>
                  <a:lnTo>
                    <a:pt x="32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>
              <a:off x="3160708" y="4109944"/>
              <a:ext cx="428791" cy="202213"/>
            </a:xfrm>
            <a:custGeom>
              <a:avLst/>
              <a:gdLst/>
              <a:ahLst/>
              <a:cxnLst>
                <a:cxn ang="0">
                  <a:pos x="224" y="203"/>
                </a:cxn>
                <a:cxn ang="0">
                  <a:pos x="232" y="222"/>
                </a:cxn>
                <a:cxn ang="0">
                  <a:pos x="253" y="228"/>
                </a:cxn>
                <a:cxn ang="0">
                  <a:pos x="283" y="310"/>
                </a:cxn>
                <a:cxn ang="0">
                  <a:pos x="338" y="197"/>
                </a:cxn>
                <a:cxn ang="0">
                  <a:pos x="367" y="201"/>
                </a:cxn>
                <a:cxn ang="0">
                  <a:pos x="403" y="184"/>
                </a:cxn>
                <a:cxn ang="0">
                  <a:pos x="462" y="184"/>
                </a:cxn>
                <a:cxn ang="0">
                  <a:pos x="483" y="158"/>
                </a:cxn>
                <a:cxn ang="0">
                  <a:pos x="599" y="161"/>
                </a:cxn>
                <a:cxn ang="0">
                  <a:pos x="622" y="144"/>
                </a:cxn>
                <a:cxn ang="0">
                  <a:pos x="584" y="101"/>
                </a:cxn>
                <a:cxn ang="0">
                  <a:pos x="513" y="102"/>
                </a:cxn>
                <a:cxn ang="0">
                  <a:pos x="456" y="95"/>
                </a:cxn>
                <a:cxn ang="0">
                  <a:pos x="384" y="95"/>
                </a:cxn>
                <a:cxn ang="0">
                  <a:pos x="359" y="131"/>
                </a:cxn>
                <a:cxn ang="0">
                  <a:pos x="323" y="110"/>
                </a:cxn>
                <a:cxn ang="0">
                  <a:pos x="285" y="114"/>
                </a:cxn>
                <a:cxn ang="0">
                  <a:pos x="272" y="76"/>
                </a:cxn>
                <a:cxn ang="0">
                  <a:pos x="190" y="70"/>
                </a:cxn>
                <a:cxn ang="0">
                  <a:pos x="181" y="57"/>
                </a:cxn>
                <a:cxn ang="0">
                  <a:pos x="217" y="17"/>
                </a:cxn>
                <a:cxn ang="0">
                  <a:pos x="247" y="15"/>
                </a:cxn>
                <a:cxn ang="0">
                  <a:pos x="217" y="0"/>
                </a:cxn>
                <a:cxn ang="0">
                  <a:pos x="171" y="11"/>
                </a:cxn>
                <a:cxn ang="0">
                  <a:pos x="95" y="87"/>
                </a:cxn>
                <a:cxn ang="0">
                  <a:pos x="57" y="95"/>
                </a:cxn>
                <a:cxn ang="0">
                  <a:pos x="0" y="133"/>
                </a:cxn>
                <a:cxn ang="0">
                  <a:pos x="224" y="203"/>
                </a:cxn>
                <a:cxn ang="0">
                  <a:pos x="224" y="203"/>
                </a:cxn>
              </a:cxnLst>
              <a:rect l="0" t="0" r="r" b="b"/>
              <a:pathLst>
                <a:path w="622" h="310">
                  <a:moveTo>
                    <a:pt x="224" y="203"/>
                  </a:moveTo>
                  <a:lnTo>
                    <a:pt x="232" y="222"/>
                  </a:lnTo>
                  <a:lnTo>
                    <a:pt x="253" y="228"/>
                  </a:lnTo>
                  <a:lnTo>
                    <a:pt x="283" y="310"/>
                  </a:lnTo>
                  <a:lnTo>
                    <a:pt x="338" y="197"/>
                  </a:lnTo>
                  <a:lnTo>
                    <a:pt x="367" y="201"/>
                  </a:lnTo>
                  <a:lnTo>
                    <a:pt x="403" y="184"/>
                  </a:lnTo>
                  <a:lnTo>
                    <a:pt x="462" y="184"/>
                  </a:lnTo>
                  <a:lnTo>
                    <a:pt x="483" y="158"/>
                  </a:lnTo>
                  <a:lnTo>
                    <a:pt x="599" y="161"/>
                  </a:lnTo>
                  <a:lnTo>
                    <a:pt x="622" y="144"/>
                  </a:lnTo>
                  <a:lnTo>
                    <a:pt x="584" y="101"/>
                  </a:lnTo>
                  <a:lnTo>
                    <a:pt x="513" y="102"/>
                  </a:lnTo>
                  <a:lnTo>
                    <a:pt x="456" y="95"/>
                  </a:lnTo>
                  <a:lnTo>
                    <a:pt x="384" y="95"/>
                  </a:lnTo>
                  <a:lnTo>
                    <a:pt x="359" y="131"/>
                  </a:lnTo>
                  <a:lnTo>
                    <a:pt x="323" y="110"/>
                  </a:lnTo>
                  <a:lnTo>
                    <a:pt x="285" y="114"/>
                  </a:lnTo>
                  <a:lnTo>
                    <a:pt x="272" y="76"/>
                  </a:lnTo>
                  <a:lnTo>
                    <a:pt x="190" y="70"/>
                  </a:lnTo>
                  <a:lnTo>
                    <a:pt x="181" y="57"/>
                  </a:lnTo>
                  <a:lnTo>
                    <a:pt x="217" y="17"/>
                  </a:lnTo>
                  <a:lnTo>
                    <a:pt x="247" y="15"/>
                  </a:lnTo>
                  <a:lnTo>
                    <a:pt x="217" y="0"/>
                  </a:lnTo>
                  <a:lnTo>
                    <a:pt x="171" y="11"/>
                  </a:lnTo>
                  <a:lnTo>
                    <a:pt x="95" y="87"/>
                  </a:lnTo>
                  <a:lnTo>
                    <a:pt x="57" y="95"/>
                  </a:lnTo>
                  <a:lnTo>
                    <a:pt x="0" y="133"/>
                  </a:lnTo>
                  <a:lnTo>
                    <a:pt x="224" y="203"/>
                  </a:lnTo>
                  <a:lnTo>
                    <a:pt x="224" y="203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0" name="Freeform 71"/>
            <p:cNvSpPr>
              <a:spLocks/>
            </p:cNvSpPr>
            <p:nvPr/>
          </p:nvSpPr>
          <p:spPr bwMode="auto">
            <a:xfrm>
              <a:off x="3436125" y="4234642"/>
              <a:ext cx="291907" cy="365670"/>
            </a:xfrm>
            <a:custGeom>
              <a:avLst/>
              <a:gdLst/>
              <a:ahLst/>
              <a:cxnLst>
                <a:cxn ang="0">
                  <a:pos x="48" y="464"/>
                </a:cxn>
                <a:cxn ang="0">
                  <a:pos x="42" y="370"/>
                </a:cxn>
                <a:cxn ang="0">
                  <a:pos x="6" y="302"/>
                </a:cxn>
                <a:cxn ang="0">
                  <a:pos x="21" y="159"/>
                </a:cxn>
                <a:cxn ang="0">
                  <a:pos x="82" y="85"/>
                </a:cxn>
                <a:cxn ang="0">
                  <a:pos x="78" y="140"/>
                </a:cxn>
                <a:cxn ang="0">
                  <a:pos x="97" y="129"/>
                </a:cxn>
                <a:cxn ang="0">
                  <a:pos x="97" y="83"/>
                </a:cxn>
                <a:cxn ang="0">
                  <a:pos x="120" y="57"/>
                </a:cxn>
                <a:cxn ang="0">
                  <a:pos x="127" y="7"/>
                </a:cxn>
                <a:cxn ang="0">
                  <a:pos x="148" y="0"/>
                </a:cxn>
                <a:cxn ang="0">
                  <a:pos x="276" y="43"/>
                </a:cxn>
                <a:cxn ang="0">
                  <a:pos x="287" y="80"/>
                </a:cxn>
                <a:cxn ang="0">
                  <a:pos x="304" y="114"/>
                </a:cxn>
                <a:cxn ang="0">
                  <a:pos x="308" y="175"/>
                </a:cxn>
                <a:cxn ang="0">
                  <a:pos x="264" y="228"/>
                </a:cxn>
                <a:cxn ang="0">
                  <a:pos x="262" y="268"/>
                </a:cxn>
                <a:cxn ang="0">
                  <a:pos x="287" y="281"/>
                </a:cxn>
                <a:cxn ang="0">
                  <a:pos x="321" y="226"/>
                </a:cxn>
                <a:cxn ang="0">
                  <a:pos x="356" y="207"/>
                </a:cxn>
                <a:cxn ang="0">
                  <a:pos x="378" y="218"/>
                </a:cxn>
                <a:cxn ang="0">
                  <a:pos x="422" y="342"/>
                </a:cxn>
                <a:cxn ang="0">
                  <a:pos x="392" y="395"/>
                </a:cxn>
                <a:cxn ang="0">
                  <a:pos x="384" y="433"/>
                </a:cxn>
                <a:cxn ang="0">
                  <a:pos x="367" y="445"/>
                </a:cxn>
                <a:cxn ang="0">
                  <a:pos x="367" y="479"/>
                </a:cxn>
                <a:cxn ang="0">
                  <a:pos x="344" y="524"/>
                </a:cxn>
                <a:cxn ang="0">
                  <a:pos x="205" y="543"/>
                </a:cxn>
                <a:cxn ang="0">
                  <a:pos x="202" y="536"/>
                </a:cxn>
                <a:cxn ang="0">
                  <a:pos x="0" y="559"/>
                </a:cxn>
                <a:cxn ang="0">
                  <a:pos x="48" y="464"/>
                </a:cxn>
                <a:cxn ang="0">
                  <a:pos x="48" y="464"/>
                </a:cxn>
              </a:cxnLst>
              <a:rect l="0" t="0" r="r" b="b"/>
              <a:pathLst>
                <a:path w="422" h="559">
                  <a:moveTo>
                    <a:pt x="48" y="464"/>
                  </a:moveTo>
                  <a:lnTo>
                    <a:pt x="42" y="370"/>
                  </a:lnTo>
                  <a:lnTo>
                    <a:pt x="6" y="302"/>
                  </a:lnTo>
                  <a:lnTo>
                    <a:pt x="21" y="159"/>
                  </a:lnTo>
                  <a:lnTo>
                    <a:pt x="82" y="85"/>
                  </a:lnTo>
                  <a:lnTo>
                    <a:pt x="78" y="140"/>
                  </a:lnTo>
                  <a:lnTo>
                    <a:pt x="97" y="129"/>
                  </a:lnTo>
                  <a:lnTo>
                    <a:pt x="97" y="83"/>
                  </a:lnTo>
                  <a:lnTo>
                    <a:pt x="120" y="57"/>
                  </a:lnTo>
                  <a:lnTo>
                    <a:pt x="127" y="7"/>
                  </a:lnTo>
                  <a:lnTo>
                    <a:pt x="148" y="0"/>
                  </a:lnTo>
                  <a:lnTo>
                    <a:pt x="276" y="43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8"/>
                  </a:lnTo>
                  <a:lnTo>
                    <a:pt x="262" y="268"/>
                  </a:lnTo>
                  <a:lnTo>
                    <a:pt x="287" y="281"/>
                  </a:lnTo>
                  <a:lnTo>
                    <a:pt x="321" y="226"/>
                  </a:lnTo>
                  <a:lnTo>
                    <a:pt x="356" y="207"/>
                  </a:lnTo>
                  <a:lnTo>
                    <a:pt x="378" y="218"/>
                  </a:lnTo>
                  <a:lnTo>
                    <a:pt x="422" y="342"/>
                  </a:lnTo>
                  <a:lnTo>
                    <a:pt x="392" y="395"/>
                  </a:lnTo>
                  <a:lnTo>
                    <a:pt x="384" y="433"/>
                  </a:lnTo>
                  <a:lnTo>
                    <a:pt x="367" y="445"/>
                  </a:lnTo>
                  <a:lnTo>
                    <a:pt x="367" y="479"/>
                  </a:lnTo>
                  <a:lnTo>
                    <a:pt x="344" y="524"/>
                  </a:lnTo>
                  <a:lnTo>
                    <a:pt x="205" y="543"/>
                  </a:lnTo>
                  <a:lnTo>
                    <a:pt x="202" y="536"/>
                  </a:lnTo>
                  <a:lnTo>
                    <a:pt x="0" y="559"/>
                  </a:lnTo>
                  <a:lnTo>
                    <a:pt x="48" y="464"/>
                  </a:lnTo>
                  <a:lnTo>
                    <a:pt x="48" y="464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>
              <a:off x="2999089" y="4167235"/>
              <a:ext cx="400751" cy="382519"/>
            </a:xfrm>
            <a:custGeom>
              <a:avLst/>
              <a:gdLst/>
              <a:ahLst/>
              <a:cxnLst>
                <a:cxn ang="0">
                  <a:pos x="15" y="227"/>
                </a:cxn>
                <a:cxn ang="0">
                  <a:pos x="13" y="297"/>
                </a:cxn>
                <a:cxn ang="0">
                  <a:pos x="84" y="341"/>
                </a:cxn>
                <a:cxn ang="0">
                  <a:pos x="110" y="371"/>
                </a:cxn>
                <a:cxn ang="0">
                  <a:pos x="167" y="413"/>
                </a:cxn>
                <a:cxn ang="0">
                  <a:pos x="175" y="462"/>
                </a:cxn>
                <a:cxn ang="0">
                  <a:pos x="186" y="529"/>
                </a:cxn>
                <a:cxn ang="0">
                  <a:pos x="240" y="591"/>
                </a:cxn>
                <a:cxn ang="0">
                  <a:pos x="527" y="574"/>
                </a:cxn>
                <a:cxn ang="0">
                  <a:pos x="511" y="483"/>
                </a:cxn>
                <a:cxn ang="0">
                  <a:pos x="536" y="344"/>
                </a:cxn>
                <a:cxn ang="0">
                  <a:pos x="536" y="306"/>
                </a:cxn>
                <a:cxn ang="0">
                  <a:pos x="578" y="198"/>
                </a:cxn>
                <a:cxn ang="0">
                  <a:pos x="567" y="194"/>
                </a:cxn>
                <a:cxn ang="0">
                  <a:pos x="540" y="257"/>
                </a:cxn>
                <a:cxn ang="0">
                  <a:pos x="517" y="261"/>
                </a:cxn>
                <a:cxn ang="0">
                  <a:pos x="508" y="287"/>
                </a:cxn>
                <a:cxn ang="0">
                  <a:pos x="483" y="304"/>
                </a:cxn>
                <a:cxn ang="0">
                  <a:pos x="500" y="247"/>
                </a:cxn>
                <a:cxn ang="0">
                  <a:pos x="517" y="225"/>
                </a:cxn>
                <a:cxn ang="0">
                  <a:pos x="487" y="143"/>
                </a:cxn>
                <a:cxn ang="0">
                  <a:pos x="466" y="137"/>
                </a:cxn>
                <a:cxn ang="0">
                  <a:pos x="458" y="118"/>
                </a:cxn>
                <a:cxn ang="0">
                  <a:pos x="234" y="48"/>
                </a:cxn>
                <a:cxn ang="0">
                  <a:pos x="205" y="35"/>
                </a:cxn>
                <a:cxn ang="0">
                  <a:pos x="190" y="48"/>
                </a:cxn>
                <a:cxn ang="0">
                  <a:pos x="184" y="44"/>
                </a:cxn>
                <a:cxn ang="0">
                  <a:pos x="192" y="19"/>
                </a:cxn>
                <a:cxn ang="0">
                  <a:pos x="198" y="4"/>
                </a:cxn>
                <a:cxn ang="0">
                  <a:pos x="190" y="0"/>
                </a:cxn>
                <a:cxn ang="0">
                  <a:pos x="99" y="38"/>
                </a:cxn>
                <a:cxn ang="0">
                  <a:pos x="89" y="40"/>
                </a:cxn>
                <a:cxn ang="0">
                  <a:pos x="70" y="31"/>
                </a:cxn>
                <a:cxn ang="0">
                  <a:pos x="53" y="42"/>
                </a:cxn>
                <a:cxn ang="0">
                  <a:pos x="57" y="111"/>
                </a:cxn>
                <a:cxn ang="0">
                  <a:pos x="0" y="179"/>
                </a:cxn>
                <a:cxn ang="0">
                  <a:pos x="15" y="227"/>
                </a:cxn>
                <a:cxn ang="0">
                  <a:pos x="15" y="227"/>
                </a:cxn>
              </a:cxnLst>
              <a:rect l="0" t="0" r="r" b="b"/>
              <a:pathLst>
                <a:path w="578" h="591">
                  <a:moveTo>
                    <a:pt x="15" y="227"/>
                  </a:moveTo>
                  <a:lnTo>
                    <a:pt x="13" y="297"/>
                  </a:lnTo>
                  <a:lnTo>
                    <a:pt x="84" y="341"/>
                  </a:lnTo>
                  <a:lnTo>
                    <a:pt x="110" y="371"/>
                  </a:lnTo>
                  <a:lnTo>
                    <a:pt x="167" y="413"/>
                  </a:lnTo>
                  <a:lnTo>
                    <a:pt x="175" y="462"/>
                  </a:lnTo>
                  <a:lnTo>
                    <a:pt x="186" y="529"/>
                  </a:lnTo>
                  <a:lnTo>
                    <a:pt x="240" y="591"/>
                  </a:lnTo>
                  <a:lnTo>
                    <a:pt x="527" y="574"/>
                  </a:lnTo>
                  <a:lnTo>
                    <a:pt x="511" y="483"/>
                  </a:lnTo>
                  <a:lnTo>
                    <a:pt x="536" y="344"/>
                  </a:lnTo>
                  <a:lnTo>
                    <a:pt x="536" y="306"/>
                  </a:lnTo>
                  <a:lnTo>
                    <a:pt x="578" y="198"/>
                  </a:lnTo>
                  <a:lnTo>
                    <a:pt x="567" y="194"/>
                  </a:lnTo>
                  <a:lnTo>
                    <a:pt x="540" y="257"/>
                  </a:lnTo>
                  <a:lnTo>
                    <a:pt x="517" y="261"/>
                  </a:lnTo>
                  <a:lnTo>
                    <a:pt x="508" y="287"/>
                  </a:lnTo>
                  <a:lnTo>
                    <a:pt x="483" y="304"/>
                  </a:lnTo>
                  <a:lnTo>
                    <a:pt x="500" y="247"/>
                  </a:lnTo>
                  <a:lnTo>
                    <a:pt x="517" y="225"/>
                  </a:lnTo>
                  <a:lnTo>
                    <a:pt x="487" y="143"/>
                  </a:lnTo>
                  <a:lnTo>
                    <a:pt x="466" y="137"/>
                  </a:lnTo>
                  <a:lnTo>
                    <a:pt x="458" y="118"/>
                  </a:lnTo>
                  <a:lnTo>
                    <a:pt x="234" y="48"/>
                  </a:lnTo>
                  <a:lnTo>
                    <a:pt x="205" y="35"/>
                  </a:lnTo>
                  <a:lnTo>
                    <a:pt x="190" y="48"/>
                  </a:lnTo>
                  <a:lnTo>
                    <a:pt x="184" y="44"/>
                  </a:lnTo>
                  <a:lnTo>
                    <a:pt x="192" y="19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70" y="31"/>
                  </a:lnTo>
                  <a:lnTo>
                    <a:pt x="53" y="42"/>
                  </a:lnTo>
                  <a:lnTo>
                    <a:pt x="57" y="111"/>
                  </a:lnTo>
                  <a:lnTo>
                    <a:pt x="0" y="179"/>
                  </a:lnTo>
                  <a:lnTo>
                    <a:pt x="15" y="227"/>
                  </a:lnTo>
                  <a:lnTo>
                    <a:pt x="15" y="227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3375104" y="4585141"/>
              <a:ext cx="234185" cy="369038"/>
            </a:xfrm>
            <a:custGeom>
              <a:avLst/>
              <a:gdLst/>
              <a:ahLst/>
              <a:cxnLst>
                <a:cxn ang="0">
                  <a:pos x="11" y="566"/>
                </a:cxn>
                <a:cxn ang="0">
                  <a:pos x="21" y="549"/>
                </a:cxn>
                <a:cxn ang="0">
                  <a:pos x="85" y="545"/>
                </a:cxn>
                <a:cxn ang="0">
                  <a:pos x="138" y="528"/>
                </a:cxn>
                <a:cxn ang="0">
                  <a:pos x="192" y="496"/>
                </a:cxn>
                <a:cxn ang="0">
                  <a:pos x="235" y="494"/>
                </a:cxn>
                <a:cxn ang="0">
                  <a:pos x="285" y="412"/>
                </a:cxn>
                <a:cxn ang="0">
                  <a:pos x="300" y="418"/>
                </a:cxn>
                <a:cxn ang="0">
                  <a:pos x="338" y="389"/>
                </a:cxn>
                <a:cxn ang="0">
                  <a:pos x="329" y="368"/>
                </a:cxn>
                <a:cxn ang="0">
                  <a:pos x="332" y="357"/>
                </a:cxn>
                <a:cxn ang="0">
                  <a:pos x="294" y="7"/>
                </a:cxn>
                <a:cxn ang="0">
                  <a:pos x="291" y="0"/>
                </a:cxn>
                <a:cxn ang="0">
                  <a:pos x="89" y="23"/>
                </a:cxn>
                <a:cxn ang="0">
                  <a:pos x="51" y="42"/>
                </a:cxn>
                <a:cxn ang="0">
                  <a:pos x="17" y="32"/>
                </a:cxn>
                <a:cxn ang="0">
                  <a:pos x="42" y="319"/>
                </a:cxn>
                <a:cxn ang="0">
                  <a:pos x="36" y="378"/>
                </a:cxn>
                <a:cxn ang="0">
                  <a:pos x="51" y="412"/>
                </a:cxn>
                <a:cxn ang="0">
                  <a:pos x="34" y="477"/>
                </a:cxn>
                <a:cxn ang="0">
                  <a:pos x="11" y="505"/>
                </a:cxn>
                <a:cxn ang="0">
                  <a:pos x="0" y="553"/>
                </a:cxn>
                <a:cxn ang="0">
                  <a:pos x="11" y="566"/>
                </a:cxn>
                <a:cxn ang="0">
                  <a:pos x="11" y="566"/>
                </a:cxn>
              </a:cxnLst>
              <a:rect l="0" t="0" r="r" b="b"/>
              <a:pathLst>
                <a:path w="338" h="566">
                  <a:moveTo>
                    <a:pt x="11" y="566"/>
                  </a:moveTo>
                  <a:lnTo>
                    <a:pt x="21" y="549"/>
                  </a:lnTo>
                  <a:lnTo>
                    <a:pt x="85" y="545"/>
                  </a:lnTo>
                  <a:lnTo>
                    <a:pt x="138" y="528"/>
                  </a:lnTo>
                  <a:lnTo>
                    <a:pt x="192" y="496"/>
                  </a:lnTo>
                  <a:lnTo>
                    <a:pt x="235" y="494"/>
                  </a:lnTo>
                  <a:lnTo>
                    <a:pt x="285" y="412"/>
                  </a:lnTo>
                  <a:lnTo>
                    <a:pt x="300" y="418"/>
                  </a:lnTo>
                  <a:lnTo>
                    <a:pt x="338" y="389"/>
                  </a:lnTo>
                  <a:lnTo>
                    <a:pt x="329" y="368"/>
                  </a:lnTo>
                  <a:lnTo>
                    <a:pt x="332" y="357"/>
                  </a:lnTo>
                  <a:lnTo>
                    <a:pt x="294" y="7"/>
                  </a:lnTo>
                  <a:lnTo>
                    <a:pt x="291" y="0"/>
                  </a:lnTo>
                  <a:lnTo>
                    <a:pt x="89" y="23"/>
                  </a:lnTo>
                  <a:lnTo>
                    <a:pt x="51" y="42"/>
                  </a:lnTo>
                  <a:lnTo>
                    <a:pt x="17" y="32"/>
                  </a:lnTo>
                  <a:lnTo>
                    <a:pt x="42" y="319"/>
                  </a:lnTo>
                  <a:lnTo>
                    <a:pt x="36" y="378"/>
                  </a:lnTo>
                  <a:lnTo>
                    <a:pt x="51" y="412"/>
                  </a:lnTo>
                  <a:lnTo>
                    <a:pt x="34" y="477"/>
                  </a:lnTo>
                  <a:lnTo>
                    <a:pt x="11" y="505"/>
                  </a:lnTo>
                  <a:lnTo>
                    <a:pt x="0" y="553"/>
                  </a:lnTo>
                  <a:lnTo>
                    <a:pt x="11" y="566"/>
                  </a:lnTo>
                  <a:lnTo>
                    <a:pt x="11" y="566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3228327" y="5008104"/>
              <a:ext cx="643184" cy="198843"/>
            </a:xfrm>
            <a:custGeom>
              <a:avLst/>
              <a:gdLst/>
              <a:ahLst/>
              <a:cxnLst>
                <a:cxn ang="0">
                  <a:pos x="17" y="253"/>
                </a:cxn>
                <a:cxn ang="0">
                  <a:pos x="11" y="249"/>
                </a:cxn>
                <a:cxn ang="0">
                  <a:pos x="38" y="228"/>
                </a:cxn>
                <a:cxn ang="0">
                  <a:pos x="64" y="180"/>
                </a:cxn>
                <a:cxn ang="0">
                  <a:pos x="55" y="169"/>
                </a:cxn>
                <a:cxn ang="0">
                  <a:pos x="68" y="146"/>
                </a:cxn>
                <a:cxn ang="0">
                  <a:pos x="68" y="120"/>
                </a:cxn>
                <a:cxn ang="0">
                  <a:pos x="87" y="101"/>
                </a:cxn>
                <a:cxn ang="0">
                  <a:pos x="232" y="89"/>
                </a:cxn>
                <a:cxn ang="0">
                  <a:pos x="230" y="66"/>
                </a:cxn>
                <a:cxn ang="0">
                  <a:pos x="277" y="70"/>
                </a:cxn>
                <a:cxn ang="0">
                  <a:pos x="715" y="28"/>
                </a:cxn>
                <a:cxn ang="0">
                  <a:pos x="931" y="0"/>
                </a:cxn>
                <a:cxn ang="0">
                  <a:pos x="893" y="74"/>
                </a:cxn>
                <a:cxn ang="0">
                  <a:pos x="834" y="87"/>
                </a:cxn>
                <a:cxn ang="0">
                  <a:pos x="806" y="125"/>
                </a:cxn>
                <a:cxn ang="0">
                  <a:pos x="699" y="186"/>
                </a:cxn>
                <a:cxn ang="0">
                  <a:pos x="694" y="209"/>
                </a:cxn>
                <a:cxn ang="0">
                  <a:pos x="667" y="222"/>
                </a:cxn>
                <a:cxn ang="0">
                  <a:pos x="667" y="253"/>
                </a:cxn>
                <a:cxn ang="0">
                  <a:pos x="523" y="270"/>
                </a:cxn>
                <a:cxn ang="0">
                  <a:pos x="234" y="294"/>
                </a:cxn>
                <a:cxn ang="0">
                  <a:pos x="0" y="308"/>
                </a:cxn>
                <a:cxn ang="0">
                  <a:pos x="17" y="253"/>
                </a:cxn>
                <a:cxn ang="0">
                  <a:pos x="17" y="253"/>
                </a:cxn>
              </a:cxnLst>
              <a:rect l="0" t="0" r="r" b="b"/>
              <a:pathLst>
                <a:path w="931" h="308">
                  <a:moveTo>
                    <a:pt x="17" y="253"/>
                  </a:moveTo>
                  <a:lnTo>
                    <a:pt x="11" y="249"/>
                  </a:lnTo>
                  <a:lnTo>
                    <a:pt x="38" y="228"/>
                  </a:lnTo>
                  <a:lnTo>
                    <a:pt x="64" y="180"/>
                  </a:lnTo>
                  <a:lnTo>
                    <a:pt x="55" y="169"/>
                  </a:lnTo>
                  <a:lnTo>
                    <a:pt x="68" y="146"/>
                  </a:lnTo>
                  <a:lnTo>
                    <a:pt x="68" y="120"/>
                  </a:lnTo>
                  <a:lnTo>
                    <a:pt x="87" y="101"/>
                  </a:lnTo>
                  <a:lnTo>
                    <a:pt x="232" y="89"/>
                  </a:lnTo>
                  <a:lnTo>
                    <a:pt x="230" y="66"/>
                  </a:lnTo>
                  <a:lnTo>
                    <a:pt x="277" y="70"/>
                  </a:lnTo>
                  <a:lnTo>
                    <a:pt x="715" y="28"/>
                  </a:lnTo>
                  <a:lnTo>
                    <a:pt x="931" y="0"/>
                  </a:lnTo>
                  <a:lnTo>
                    <a:pt x="893" y="74"/>
                  </a:lnTo>
                  <a:lnTo>
                    <a:pt x="834" y="87"/>
                  </a:lnTo>
                  <a:lnTo>
                    <a:pt x="806" y="125"/>
                  </a:lnTo>
                  <a:lnTo>
                    <a:pt x="699" y="186"/>
                  </a:lnTo>
                  <a:lnTo>
                    <a:pt x="694" y="209"/>
                  </a:lnTo>
                  <a:lnTo>
                    <a:pt x="667" y="222"/>
                  </a:lnTo>
                  <a:lnTo>
                    <a:pt x="667" y="253"/>
                  </a:lnTo>
                  <a:lnTo>
                    <a:pt x="523" y="270"/>
                  </a:lnTo>
                  <a:lnTo>
                    <a:pt x="234" y="294"/>
                  </a:lnTo>
                  <a:lnTo>
                    <a:pt x="0" y="308"/>
                  </a:lnTo>
                  <a:lnTo>
                    <a:pt x="17" y="253"/>
                  </a:lnTo>
                  <a:lnTo>
                    <a:pt x="17" y="253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3140919" y="5199086"/>
              <a:ext cx="268818" cy="424647"/>
            </a:xfrm>
            <a:custGeom>
              <a:avLst/>
              <a:gdLst/>
              <a:ahLst/>
              <a:cxnLst>
                <a:cxn ang="0">
                  <a:pos x="27" y="457"/>
                </a:cxn>
                <a:cxn ang="0">
                  <a:pos x="65" y="407"/>
                </a:cxn>
                <a:cxn ang="0">
                  <a:pos x="54" y="394"/>
                </a:cxn>
                <a:cxn ang="0">
                  <a:pos x="38" y="287"/>
                </a:cxn>
                <a:cxn ang="0">
                  <a:pos x="33" y="215"/>
                </a:cxn>
                <a:cxn ang="0">
                  <a:pos x="59" y="135"/>
                </a:cxn>
                <a:cxn ang="0">
                  <a:pos x="101" y="80"/>
                </a:cxn>
                <a:cxn ang="0">
                  <a:pos x="97" y="65"/>
                </a:cxn>
                <a:cxn ang="0">
                  <a:pos x="128" y="14"/>
                </a:cxn>
                <a:cxn ang="0">
                  <a:pos x="362" y="0"/>
                </a:cxn>
                <a:cxn ang="0">
                  <a:pos x="373" y="12"/>
                </a:cxn>
                <a:cxn ang="0">
                  <a:pos x="362" y="419"/>
                </a:cxn>
                <a:cxn ang="0">
                  <a:pos x="388" y="614"/>
                </a:cxn>
                <a:cxn ang="0">
                  <a:pos x="379" y="624"/>
                </a:cxn>
                <a:cxn ang="0">
                  <a:pos x="329" y="612"/>
                </a:cxn>
                <a:cxn ang="0">
                  <a:pos x="253" y="654"/>
                </a:cxn>
                <a:cxn ang="0">
                  <a:pos x="215" y="592"/>
                </a:cxn>
                <a:cxn ang="0">
                  <a:pos x="221" y="546"/>
                </a:cxn>
                <a:cxn ang="0">
                  <a:pos x="0" y="555"/>
                </a:cxn>
                <a:cxn ang="0">
                  <a:pos x="27" y="457"/>
                </a:cxn>
                <a:cxn ang="0">
                  <a:pos x="27" y="457"/>
                </a:cxn>
              </a:cxnLst>
              <a:rect l="0" t="0" r="r" b="b"/>
              <a:pathLst>
                <a:path w="388" h="654">
                  <a:moveTo>
                    <a:pt x="27" y="457"/>
                  </a:moveTo>
                  <a:lnTo>
                    <a:pt x="65" y="407"/>
                  </a:lnTo>
                  <a:lnTo>
                    <a:pt x="54" y="394"/>
                  </a:lnTo>
                  <a:lnTo>
                    <a:pt x="38" y="287"/>
                  </a:lnTo>
                  <a:lnTo>
                    <a:pt x="33" y="215"/>
                  </a:lnTo>
                  <a:lnTo>
                    <a:pt x="59" y="135"/>
                  </a:lnTo>
                  <a:lnTo>
                    <a:pt x="101" y="80"/>
                  </a:lnTo>
                  <a:lnTo>
                    <a:pt x="97" y="65"/>
                  </a:lnTo>
                  <a:lnTo>
                    <a:pt x="128" y="14"/>
                  </a:lnTo>
                  <a:lnTo>
                    <a:pt x="362" y="0"/>
                  </a:lnTo>
                  <a:lnTo>
                    <a:pt x="373" y="12"/>
                  </a:lnTo>
                  <a:lnTo>
                    <a:pt x="362" y="419"/>
                  </a:lnTo>
                  <a:lnTo>
                    <a:pt x="388" y="614"/>
                  </a:lnTo>
                  <a:lnTo>
                    <a:pt x="379" y="624"/>
                  </a:lnTo>
                  <a:lnTo>
                    <a:pt x="329" y="612"/>
                  </a:lnTo>
                  <a:lnTo>
                    <a:pt x="253" y="654"/>
                  </a:lnTo>
                  <a:lnTo>
                    <a:pt x="215" y="592"/>
                  </a:lnTo>
                  <a:lnTo>
                    <a:pt x="221" y="546"/>
                  </a:lnTo>
                  <a:lnTo>
                    <a:pt x="0" y="555"/>
                  </a:lnTo>
                  <a:lnTo>
                    <a:pt x="27" y="457"/>
                  </a:lnTo>
                  <a:lnTo>
                    <a:pt x="27" y="457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3389946" y="5181669"/>
              <a:ext cx="286959" cy="433072"/>
            </a:xfrm>
            <a:custGeom>
              <a:avLst/>
              <a:gdLst/>
              <a:ahLst/>
              <a:cxnLst>
                <a:cxn ang="0">
                  <a:pos x="11" y="36"/>
                </a:cxn>
                <a:cxn ang="0">
                  <a:pos x="0" y="443"/>
                </a:cxn>
                <a:cxn ang="0">
                  <a:pos x="26" y="638"/>
                </a:cxn>
                <a:cxn ang="0">
                  <a:pos x="55" y="646"/>
                </a:cxn>
                <a:cxn ang="0">
                  <a:pos x="81" y="631"/>
                </a:cxn>
                <a:cxn ang="0">
                  <a:pos x="97" y="646"/>
                </a:cxn>
                <a:cxn ang="0">
                  <a:pos x="74" y="659"/>
                </a:cxn>
                <a:cxn ang="0">
                  <a:pos x="131" y="644"/>
                </a:cxn>
                <a:cxn ang="0">
                  <a:pos x="142" y="627"/>
                </a:cxn>
                <a:cxn ang="0">
                  <a:pos x="135" y="616"/>
                </a:cxn>
                <a:cxn ang="0">
                  <a:pos x="138" y="598"/>
                </a:cxn>
                <a:cxn ang="0">
                  <a:pos x="112" y="574"/>
                </a:cxn>
                <a:cxn ang="0">
                  <a:pos x="112" y="553"/>
                </a:cxn>
                <a:cxn ang="0">
                  <a:pos x="416" y="526"/>
                </a:cxn>
                <a:cxn ang="0">
                  <a:pos x="391" y="422"/>
                </a:cxn>
                <a:cxn ang="0">
                  <a:pos x="406" y="359"/>
                </a:cxn>
                <a:cxn ang="0">
                  <a:pos x="368" y="277"/>
                </a:cxn>
                <a:cxn ang="0">
                  <a:pos x="289" y="0"/>
                </a:cxn>
                <a:cxn ang="0">
                  <a:pos x="0" y="24"/>
                </a:cxn>
                <a:cxn ang="0">
                  <a:pos x="11" y="36"/>
                </a:cxn>
                <a:cxn ang="0">
                  <a:pos x="11" y="36"/>
                </a:cxn>
              </a:cxnLst>
              <a:rect l="0" t="0" r="r" b="b"/>
              <a:pathLst>
                <a:path w="416" h="659">
                  <a:moveTo>
                    <a:pt x="11" y="36"/>
                  </a:moveTo>
                  <a:lnTo>
                    <a:pt x="0" y="443"/>
                  </a:lnTo>
                  <a:lnTo>
                    <a:pt x="26" y="638"/>
                  </a:lnTo>
                  <a:lnTo>
                    <a:pt x="55" y="646"/>
                  </a:lnTo>
                  <a:lnTo>
                    <a:pt x="81" y="631"/>
                  </a:lnTo>
                  <a:lnTo>
                    <a:pt x="97" y="646"/>
                  </a:lnTo>
                  <a:lnTo>
                    <a:pt x="74" y="659"/>
                  </a:lnTo>
                  <a:lnTo>
                    <a:pt x="131" y="644"/>
                  </a:lnTo>
                  <a:lnTo>
                    <a:pt x="142" y="627"/>
                  </a:lnTo>
                  <a:lnTo>
                    <a:pt x="135" y="616"/>
                  </a:lnTo>
                  <a:lnTo>
                    <a:pt x="138" y="598"/>
                  </a:lnTo>
                  <a:lnTo>
                    <a:pt x="112" y="574"/>
                  </a:lnTo>
                  <a:lnTo>
                    <a:pt x="112" y="553"/>
                  </a:lnTo>
                  <a:lnTo>
                    <a:pt x="416" y="526"/>
                  </a:lnTo>
                  <a:lnTo>
                    <a:pt x="391" y="422"/>
                  </a:lnTo>
                  <a:lnTo>
                    <a:pt x="406" y="359"/>
                  </a:lnTo>
                  <a:lnTo>
                    <a:pt x="368" y="277"/>
                  </a:lnTo>
                  <a:lnTo>
                    <a:pt x="289" y="0"/>
                  </a:lnTo>
                  <a:lnTo>
                    <a:pt x="0" y="24"/>
                  </a:lnTo>
                  <a:lnTo>
                    <a:pt x="11" y="36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3777508" y="4645805"/>
              <a:ext cx="338084" cy="308375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7" y="391"/>
                </a:cxn>
                <a:cxn ang="0">
                  <a:pos x="80" y="437"/>
                </a:cxn>
                <a:cxn ang="0">
                  <a:pos x="111" y="473"/>
                </a:cxn>
                <a:cxn ang="0">
                  <a:pos x="204" y="435"/>
                </a:cxn>
                <a:cxn ang="0">
                  <a:pos x="246" y="429"/>
                </a:cxn>
                <a:cxn ang="0">
                  <a:pos x="268" y="401"/>
                </a:cxn>
                <a:cxn ang="0">
                  <a:pos x="304" y="258"/>
                </a:cxn>
                <a:cxn ang="0">
                  <a:pos x="344" y="275"/>
                </a:cxn>
                <a:cxn ang="0">
                  <a:pos x="420" y="122"/>
                </a:cxn>
                <a:cxn ang="0">
                  <a:pos x="479" y="154"/>
                </a:cxn>
                <a:cxn ang="0">
                  <a:pos x="489" y="127"/>
                </a:cxn>
                <a:cxn ang="0">
                  <a:pos x="447" y="93"/>
                </a:cxn>
                <a:cxn ang="0">
                  <a:pos x="415" y="97"/>
                </a:cxn>
                <a:cxn ang="0">
                  <a:pos x="403" y="114"/>
                </a:cxn>
                <a:cxn ang="0">
                  <a:pos x="344" y="131"/>
                </a:cxn>
                <a:cxn ang="0">
                  <a:pos x="306" y="173"/>
                </a:cxn>
                <a:cxn ang="0">
                  <a:pos x="295" y="106"/>
                </a:cxn>
                <a:cxn ang="0">
                  <a:pos x="189" y="123"/>
                </a:cxn>
                <a:cxn ang="0">
                  <a:pos x="168" y="0"/>
                </a:cxn>
                <a:cxn ang="0">
                  <a:pos x="152" y="11"/>
                </a:cxn>
                <a:cxn ang="0">
                  <a:pos x="162" y="34"/>
                </a:cxn>
                <a:cxn ang="0">
                  <a:pos x="149" y="142"/>
                </a:cxn>
                <a:cxn ang="0">
                  <a:pos x="73" y="209"/>
                </a:cxn>
                <a:cxn ang="0">
                  <a:pos x="61" y="255"/>
                </a:cxn>
                <a:cxn ang="0">
                  <a:pos x="40" y="243"/>
                </a:cxn>
                <a:cxn ang="0">
                  <a:pos x="33" y="298"/>
                </a:cxn>
                <a:cxn ang="0">
                  <a:pos x="0" y="327"/>
                </a:cxn>
                <a:cxn ang="0">
                  <a:pos x="0" y="327"/>
                </a:cxn>
                <a:cxn ang="0">
                  <a:pos x="0" y="327"/>
                </a:cxn>
              </a:cxnLst>
              <a:rect l="0" t="0" r="r" b="b"/>
              <a:pathLst>
                <a:path w="489" h="473">
                  <a:moveTo>
                    <a:pt x="0" y="327"/>
                  </a:moveTo>
                  <a:lnTo>
                    <a:pt x="17" y="391"/>
                  </a:lnTo>
                  <a:lnTo>
                    <a:pt x="80" y="437"/>
                  </a:lnTo>
                  <a:lnTo>
                    <a:pt x="111" y="473"/>
                  </a:lnTo>
                  <a:lnTo>
                    <a:pt x="204" y="435"/>
                  </a:lnTo>
                  <a:lnTo>
                    <a:pt x="246" y="429"/>
                  </a:lnTo>
                  <a:lnTo>
                    <a:pt x="268" y="401"/>
                  </a:lnTo>
                  <a:lnTo>
                    <a:pt x="304" y="258"/>
                  </a:lnTo>
                  <a:lnTo>
                    <a:pt x="344" y="275"/>
                  </a:lnTo>
                  <a:lnTo>
                    <a:pt x="420" y="122"/>
                  </a:lnTo>
                  <a:lnTo>
                    <a:pt x="479" y="154"/>
                  </a:lnTo>
                  <a:lnTo>
                    <a:pt x="489" y="127"/>
                  </a:lnTo>
                  <a:lnTo>
                    <a:pt x="447" y="93"/>
                  </a:lnTo>
                  <a:lnTo>
                    <a:pt x="415" y="97"/>
                  </a:lnTo>
                  <a:lnTo>
                    <a:pt x="403" y="114"/>
                  </a:lnTo>
                  <a:lnTo>
                    <a:pt x="344" y="131"/>
                  </a:lnTo>
                  <a:lnTo>
                    <a:pt x="306" y="173"/>
                  </a:lnTo>
                  <a:lnTo>
                    <a:pt x="295" y="106"/>
                  </a:lnTo>
                  <a:lnTo>
                    <a:pt x="189" y="123"/>
                  </a:lnTo>
                  <a:lnTo>
                    <a:pt x="168" y="0"/>
                  </a:lnTo>
                  <a:lnTo>
                    <a:pt x="152" y="11"/>
                  </a:lnTo>
                  <a:lnTo>
                    <a:pt x="162" y="34"/>
                  </a:lnTo>
                  <a:lnTo>
                    <a:pt x="149" y="142"/>
                  </a:lnTo>
                  <a:lnTo>
                    <a:pt x="73" y="209"/>
                  </a:lnTo>
                  <a:lnTo>
                    <a:pt x="61" y="255"/>
                  </a:lnTo>
                  <a:lnTo>
                    <a:pt x="40" y="243"/>
                  </a:lnTo>
                  <a:lnTo>
                    <a:pt x="33" y="298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3983656" y="4667710"/>
              <a:ext cx="344680" cy="15671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1" y="139"/>
                </a:cxn>
                <a:cxn ang="0">
                  <a:pos x="49" y="97"/>
                </a:cxn>
                <a:cxn ang="0">
                  <a:pos x="108" y="80"/>
                </a:cxn>
                <a:cxn ang="0">
                  <a:pos x="120" y="63"/>
                </a:cxn>
                <a:cxn ang="0">
                  <a:pos x="152" y="59"/>
                </a:cxn>
                <a:cxn ang="0">
                  <a:pos x="194" y="93"/>
                </a:cxn>
                <a:cxn ang="0">
                  <a:pos x="222" y="101"/>
                </a:cxn>
                <a:cxn ang="0">
                  <a:pos x="276" y="148"/>
                </a:cxn>
                <a:cxn ang="0">
                  <a:pos x="257" y="194"/>
                </a:cxn>
                <a:cxn ang="0">
                  <a:pos x="264" y="215"/>
                </a:cxn>
                <a:cxn ang="0">
                  <a:pos x="287" y="205"/>
                </a:cxn>
                <a:cxn ang="0">
                  <a:pos x="308" y="205"/>
                </a:cxn>
                <a:cxn ang="0">
                  <a:pos x="319" y="221"/>
                </a:cxn>
                <a:cxn ang="0">
                  <a:pos x="344" y="221"/>
                </a:cxn>
                <a:cxn ang="0">
                  <a:pos x="354" y="215"/>
                </a:cxn>
                <a:cxn ang="0">
                  <a:pos x="338" y="173"/>
                </a:cxn>
                <a:cxn ang="0">
                  <a:pos x="335" y="97"/>
                </a:cxn>
                <a:cxn ang="0">
                  <a:pos x="316" y="86"/>
                </a:cxn>
                <a:cxn ang="0">
                  <a:pos x="354" y="51"/>
                </a:cxn>
                <a:cxn ang="0">
                  <a:pos x="356" y="29"/>
                </a:cxn>
                <a:cxn ang="0">
                  <a:pos x="380" y="31"/>
                </a:cxn>
                <a:cxn ang="0">
                  <a:pos x="350" y="78"/>
                </a:cxn>
                <a:cxn ang="0">
                  <a:pos x="367" y="135"/>
                </a:cxn>
                <a:cxn ang="0">
                  <a:pos x="375" y="150"/>
                </a:cxn>
                <a:cxn ang="0">
                  <a:pos x="386" y="158"/>
                </a:cxn>
                <a:cxn ang="0">
                  <a:pos x="363" y="156"/>
                </a:cxn>
                <a:cxn ang="0">
                  <a:pos x="371" y="192"/>
                </a:cxn>
                <a:cxn ang="0">
                  <a:pos x="411" y="215"/>
                </a:cxn>
                <a:cxn ang="0">
                  <a:pos x="420" y="221"/>
                </a:cxn>
                <a:cxn ang="0">
                  <a:pos x="432" y="221"/>
                </a:cxn>
                <a:cxn ang="0">
                  <a:pos x="426" y="240"/>
                </a:cxn>
                <a:cxn ang="0">
                  <a:pos x="475" y="215"/>
                </a:cxn>
                <a:cxn ang="0">
                  <a:pos x="485" y="184"/>
                </a:cxn>
                <a:cxn ang="0">
                  <a:pos x="496" y="152"/>
                </a:cxn>
                <a:cxn ang="0">
                  <a:pos x="426" y="167"/>
                </a:cxn>
                <a:cxn ang="0">
                  <a:pos x="380" y="0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38" name="Freeform 85"/>
            <p:cNvSpPr>
              <a:spLocks/>
            </p:cNvSpPr>
            <p:nvPr/>
          </p:nvSpPr>
          <p:spPr bwMode="auto">
            <a:xfrm>
              <a:off x="3721434" y="4725006"/>
              <a:ext cx="582163" cy="303318"/>
            </a:xfrm>
            <a:custGeom>
              <a:avLst/>
              <a:gdLst/>
              <a:ahLst/>
              <a:cxnLst>
                <a:cxn ang="0">
                  <a:pos x="78" y="414"/>
                </a:cxn>
                <a:cxn ang="0">
                  <a:pos x="79" y="402"/>
                </a:cxn>
                <a:cxn ang="0">
                  <a:pos x="133" y="351"/>
                </a:cxn>
                <a:cxn ang="0">
                  <a:pos x="163" y="315"/>
                </a:cxn>
                <a:cxn ang="0">
                  <a:pos x="194" y="351"/>
                </a:cxn>
                <a:cxn ang="0">
                  <a:pos x="287" y="313"/>
                </a:cxn>
                <a:cxn ang="0">
                  <a:pos x="329" y="307"/>
                </a:cxn>
                <a:cxn ang="0">
                  <a:pos x="351" y="279"/>
                </a:cxn>
                <a:cxn ang="0">
                  <a:pos x="387" y="136"/>
                </a:cxn>
                <a:cxn ang="0">
                  <a:pos x="427" y="153"/>
                </a:cxn>
                <a:cxn ang="0">
                  <a:pos x="503" y="0"/>
                </a:cxn>
                <a:cxn ang="0">
                  <a:pos x="562" y="32"/>
                </a:cxn>
                <a:cxn ang="0">
                  <a:pos x="572" y="5"/>
                </a:cxn>
                <a:cxn ang="0">
                  <a:pos x="600" y="13"/>
                </a:cxn>
                <a:cxn ang="0">
                  <a:pos x="654" y="60"/>
                </a:cxn>
                <a:cxn ang="0">
                  <a:pos x="635" y="106"/>
                </a:cxn>
                <a:cxn ang="0">
                  <a:pos x="642" y="127"/>
                </a:cxn>
                <a:cxn ang="0">
                  <a:pos x="665" y="117"/>
                </a:cxn>
                <a:cxn ang="0">
                  <a:pos x="682" y="138"/>
                </a:cxn>
                <a:cxn ang="0">
                  <a:pos x="764" y="165"/>
                </a:cxn>
                <a:cxn ang="0">
                  <a:pos x="688" y="161"/>
                </a:cxn>
                <a:cxn ang="0">
                  <a:pos x="768" y="231"/>
                </a:cxn>
                <a:cxn ang="0">
                  <a:pos x="718" y="224"/>
                </a:cxn>
                <a:cxn ang="0">
                  <a:pos x="819" y="288"/>
                </a:cxn>
                <a:cxn ang="0">
                  <a:pos x="844" y="332"/>
                </a:cxn>
                <a:cxn ang="0">
                  <a:pos x="827" y="326"/>
                </a:cxn>
                <a:cxn ang="0">
                  <a:pos x="823" y="338"/>
                </a:cxn>
                <a:cxn ang="0">
                  <a:pos x="492" y="401"/>
                </a:cxn>
                <a:cxn ang="0">
                  <a:pos x="216" y="435"/>
                </a:cxn>
                <a:cxn ang="0">
                  <a:pos x="0" y="463"/>
                </a:cxn>
                <a:cxn ang="0">
                  <a:pos x="78" y="414"/>
                </a:cxn>
                <a:cxn ang="0">
                  <a:pos x="78" y="414"/>
                </a:cxn>
              </a:cxnLst>
              <a:rect l="0" t="0" r="r" b="b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lnTo>
                    <a:pt x="78" y="414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 </a:t>
              </a:r>
            </a:p>
          </p:txBody>
        </p:sp>
        <p:sp>
          <p:nvSpPr>
            <p:cNvPr id="39" name="Freeform 86"/>
            <p:cNvSpPr>
              <a:spLocks/>
            </p:cNvSpPr>
            <p:nvPr/>
          </p:nvSpPr>
          <p:spPr bwMode="auto">
            <a:xfrm>
              <a:off x="4278861" y="4807578"/>
              <a:ext cx="32984" cy="75830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84"/>
                </a:cxn>
                <a:cxn ang="0">
                  <a:pos x="32" y="65"/>
                </a:cxn>
                <a:cxn ang="0">
                  <a:pos x="45" y="0"/>
                </a:cxn>
                <a:cxn ang="0">
                  <a:pos x="19" y="15"/>
                </a:cxn>
                <a:cxn ang="0">
                  <a:pos x="0" y="76"/>
                </a:cxn>
                <a:cxn ang="0">
                  <a:pos x="0" y="116"/>
                </a:cxn>
                <a:cxn ang="0">
                  <a:pos x="0" y="116"/>
                </a:cxn>
              </a:cxnLst>
              <a:rect l="0" t="0" r="r" b="b"/>
              <a:pathLst>
                <a:path w="45" h="116">
                  <a:moveTo>
                    <a:pt x="0" y="116"/>
                  </a:moveTo>
                  <a:lnTo>
                    <a:pt x="15" y="84"/>
                  </a:lnTo>
                  <a:lnTo>
                    <a:pt x="32" y="65"/>
                  </a:lnTo>
                  <a:lnTo>
                    <a:pt x="45" y="0"/>
                  </a:lnTo>
                  <a:lnTo>
                    <a:pt x="19" y="15"/>
                  </a:lnTo>
                  <a:lnTo>
                    <a:pt x="0" y="7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0" name="Freeform 87"/>
            <p:cNvSpPr>
              <a:spLocks/>
            </p:cNvSpPr>
            <p:nvPr/>
          </p:nvSpPr>
          <p:spPr bwMode="auto">
            <a:xfrm>
              <a:off x="3688449" y="4944072"/>
              <a:ext cx="644833" cy="264563"/>
            </a:xfrm>
            <a:custGeom>
              <a:avLst/>
              <a:gdLst/>
              <a:ahLst/>
              <a:cxnLst>
                <a:cxn ang="0">
                  <a:pos x="0" y="350"/>
                </a:cxn>
                <a:cxn ang="0">
                  <a:pos x="135" y="332"/>
                </a:cxn>
                <a:cxn ang="0">
                  <a:pos x="213" y="294"/>
                </a:cxn>
                <a:cxn ang="0">
                  <a:pos x="361" y="279"/>
                </a:cxn>
                <a:cxn ang="0">
                  <a:pos x="422" y="317"/>
                </a:cxn>
                <a:cxn ang="0">
                  <a:pos x="519" y="304"/>
                </a:cxn>
                <a:cxn ang="0">
                  <a:pos x="666" y="407"/>
                </a:cxn>
                <a:cxn ang="0">
                  <a:pos x="723" y="393"/>
                </a:cxn>
                <a:cxn ang="0">
                  <a:pos x="804" y="275"/>
                </a:cxn>
                <a:cxn ang="0">
                  <a:pos x="871" y="251"/>
                </a:cxn>
                <a:cxn ang="0">
                  <a:pos x="892" y="217"/>
                </a:cxn>
                <a:cxn ang="0">
                  <a:pos x="820" y="230"/>
                </a:cxn>
                <a:cxn ang="0">
                  <a:pos x="801" y="205"/>
                </a:cxn>
                <a:cxn ang="0">
                  <a:pos x="844" y="194"/>
                </a:cxn>
                <a:cxn ang="0">
                  <a:pos x="844" y="179"/>
                </a:cxn>
                <a:cxn ang="0">
                  <a:pos x="795" y="161"/>
                </a:cxn>
                <a:cxn ang="0">
                  <a:pos x="858" y="139"/>
                </a:cxn>
                <a:cxn ang="0">
                  <a:pos x="854" y="163"/>
                </a:cxn>
                <a:cxn ang="0">
                  <a:pos x="894" y="163"/>
                </a:cxn>
                <a:cxn ang="0">
                  <a:pos x="916" y="122"/>
                </a:cxn>
                <a:cxn ang="0">
                  <a:pos x="932" y="120"/>
                </a:cxn>
                <a:cxn ang="0">
                  <a:pos x="922" y="82"/>
                </a:cxn>
                <a:cxn ang="0">
                  <a:pos x="894" y="120"/>
                </a:cxn>
                <a:cxn ang="0">
                  <a:pos x="865" y="36"/>
                </a:cxn>
                <a:cxn ang="0">
                  <a:pos x="884" y="32"/>
                </a:cxn>
                <a:cxn ang="0">
                  <a:pos x="911" y="55"/>
                </a:cxn>
                <a:cxn ang="0">
                  <a:pos x="892" y="17"/>
                </a:cxn>
                <a:cxn ang="0">
                  <a:pos x="871" y="0"/>
                </a:cxn>
                <a:cxn ang="0">
                  <a:pos x="540" y="63"/>
                </a:cxn>
                <a:cxn ang="0">
                  <a:pos x="264" y="97"/>
                </a:cxn>
                <a:cxn ang="0">
                  <a:pos x="226" y="171"/>
                </a:cxn>
                <a:cxn ang="0">
                  <a:pos x="167" y="184"/>
                </a:cxn>
                <a:cxn ang="0">
                  <a:pos x="139" y="222"/>
                </a:cxn>
                <a:cxn ang="0">
                  <a:pos x="32" y="283"/>
                </a:cxn>
                <a:cxn ang="0">
                  <a:pos x="27" y="306"/>
                </a:cxn>
                <a:cxn ang="0">
                  <a:pos x="0" y="319"/>
                </a:cxn>
                <a:cxn ang="0">
                  <a:pos x="0" y="350"/>
                </a:cxn>
                <a:cxn ang="0">
                  <a:pos x="0" y="350"/>
                </a:cxn>
              </a:cxnLst>
              <a:rect l="0" t="0" r="r" b="b"/>
              <a:pathLst>
                <a:path w="932" h="407">
                  <a:moveTo>
                    <a:pt x="0" y="350"/>
                  </a:moveTo>
                  <a:lnTo>
                    <a:pt x="135" y="332"/>
                  </a:lnTo>
                  <a:lnTo>
                    <a:pt x="213" y="294"/>
                  </a:lnTo>
                  <a:lnTo>
                    <a:pt x="361" y="279"/>
                  </a:lnTo>
                  <a:lnTo>
                    <a:pt x="422" y="317"/>
                  </a:lnTo>
                  <a:lnTo>
                    <a:pt x="519" y="304"/>
                  </a:lnTo>
                  <a:lnTo>
                    <a:pt x="666" y="407"/>
                  </a:lnTo>
                  <a:lnTo>
                    <a:pt x="723" y="393"/>
                  </a:lnTo>
                  <a:lnTo>
                    <a:pt x="804" y="275"/>
                  </a:lnTo>
                  <a:lnTo>
                    <a:pt x="871" y="251"/>
                  </a:lnTo>
                  <a:lnTo>
                    <a:pt x="892" y="217"/>
                  </a:lnTo>
                  <a:lnTo>
                    <a:pt x="820" y="230"/>
                  </a:lnTo>
                  <a:lnTo>
                    <a:pt x="801" y="205"/>
                  </a:lnTo>
                  <a:lnTo>
                    <a:pt x="844" y="194"/>
                  </a:lnTo>
                  <a:lnTo>
                    <a:pt x="844" y="179"/>
                  </a:lnTo>
                  <a:lnTo>
                    <a:pt x="795" y="161"/>
                  </a:lnTo>
                  <a:lnTo>
                    <a:pt x="858" y="139"/>
                  </a:lnTo>
                  <a:lnTo>
                    <a:pt x="854" y="163"/>
                  </a:lnTo>
                  <a:lnTo>
                    <a:pt x="894" y="163"/>
                  </a:lnTo>
                  <a:lnTo>
                    <a:pt x="916" y="122"/>
                  </a:lnTo>
                  <a:lnTo>
                    <a:pt x="932" y="120"/>
                  </a:lnTo>
                  <a:lnTo>
                    <a:pt x="922" y="82"/>
                  </a:lnTo>
                  <a:lnTo>
                    <a:pt x="894" y="120"/>
                  </a:lnTo>
                  <a:lnTo>
                    <a:pt x="865" y="36"/>
                  </a:lnTo>
                  <a:lnTo>
                    <a:pt x="884" y="32"/>
                  </a:lnTo>
                  <a:lnTo>
                    <a:pt x="911" y="55"/>
                  </a:lnTo>
                  <a:lnTo>
                    <a:pt x="892" y="17"/>
                  </a:lnTo>
                  <a:lnTo>
                    <a:pt x="871" y="0"/>
                  </a:lnTo>
                  <a:lnTo>
                    <a:pt x="540" y="63"/>
                  </a:lnTo>
                  <a:lnTo>
                    <a:pt x="264" y="97"/>
                  </a:lnTo>
                  <a:lnTo>
                    <a:pt x="226" y="171"/>
                  </a:lnTo>
                  <a:lnTo>
                    <a:pt x="167" y="184"/>
                  </a:lnTo>
                  <a:lnTo>
                    <a:pt x="139" y="222"/>
                  </a:lnTo>
                  <a:lnTo>
                    <a:pt x="32" y="283"/>
                  </a:lnTo>
                  <a:lnTo>
                    <a:pt x="27" y="306"/>
                  </a:lnTo>
                  <a:lnTo>
                    <a:pt x="0" y="319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1" name="Freeform 88"/>
            <p:cNvSpPr>
              <a:spLocks/>
            </p:cNvSpPr>
            <p:nvPr/>
          </p:nvSpPr>
          <p:spPr bwMode="auto">
            <a:xfrm>
              <a:off x="3767610" y="5126061"/>
              <a:ext cx="380964" cy="271302"/>
            </a:xfrm>
            <a:custGeom>
              <a:avLst/>
              <a:gdLst/>
              <a:ahLst/>
              <a:cxnLst>
                <a:cxn ang="0">
                  <a:pos x="25" y="53"/>
                </a:cxn>
                <a:cxn ang="0">
                  <a:pos x="103" y="15"/>
                </a:cxn>
                <a:cxn ang="0">
                  <a:pos x="251" y="0"/>
                </a:cxn>
                <a:cxn ang="0">
                  <a:pos x="312" y="38"/>
                </a:cxn>
                <a:cxn ang="0">
                  <a:pos x="409" y="25"/>
                </a:cxn>
                <a:cxn ang="0">
                  <a:pos x="556" y="128"/>
                </a:cxn>
                <a:cxn ang="0">
                  <a:pos x="491" y="206"/>
                </a:cxn>
                <a:cxn ang="0">
                  <a:pos x="495" y="240"/>
                </a:cxn>
                <a:cxn ang="0">
                  <a:pos x="384" y="340"/>
                </a:cxn>
                <a:cxn ang="0">
                  <a:pos x="365" y="344"/>
                </a:cxn>
                <a:cxn ang="0">
                  <a:pos x="358" y="375"/>
                </a:cxn>
                <a:cxn ang="0">
                  <a:pos x="333" y="358"/>
                </a:cxn>
                <a:cxn ang="0">
                  <a:pos x="354" y="386"/>
                </a:cxn>
                <a:cxn ang="0">
                  <a:pos x="333" y="413"/>
                </a:cxn>
                <a:cxn ang="0">
                  <a:pos x="314" y="409"/>
                </a:cxn>
                <a:cxn ang="0">
                  <a:pos x="238" y="291"/>
                </a:cxn>
                <a:cxn ang="0">
                  <a:pos x="73" y="143"/>
                </a:cxn>
                <a:cxn ang="0">
                  <a:pos x="0" y="97"/>
                </a:cxn>
                <a:cxn ang="0">
                  <a:pos x="25" y="53"/>
                </a:cxn>
                <a:cxn ang="0">
                  <a:pos x="25" y="53"/>
                </a:cxn>
              </a:cxnLst>
              <a:rect l="0" t="0" r="r" b="b"/>
              <a:pathLst>
                <a:path w="556" h="413">
                  <a:moveTo>
                    <a:pt x="25" y="53"/>
                  </a:moveTo>
                  <a:lnTo>
                    <a:pt x="103" y="15"/>
                  </a:lnTo>
                  <a:lnTo>
                    <a:pt x="251" y="0"/>
                  </a:lnTo>
                  <a:lnTo>
                    <a:pt x="312" y="38"/>
                  </a:lnTo>
                  <a:lnTo>
                    <a:pt x="409" y="25"/>
                  </a:lnTo>
                  <a:lnTo>
                    <a:pt x="556" y="128"/>
                  </a:lnTo>
                  <a:lnTo>
                    <a:pt x="491" y="206"/>
                  </a:lnTo>
                  <a:lnTo>
                    <a:pt x="495" y="240"/>
                  </a:lnTo>
                  <a:lnTo>
                    <a:pt x="384" y="340"/>
                  </a:lnTo>
                  <a:lnTo>
                    <a:pt x="365" y="344"/>
                  </a:lnTo>
                  <a:lnTo>
                    <a:pt x="358" y="375"/>
                  </a:lnTo>
                  <a:lnTo>
                    <a:pt x="333" y="358"/>
                  </a:lnTo>
                  <a:lnTo>
                    <a:pt x="354" y="386"/>
                  </a:lnTo>
                  <a:lnTo>
                    <a:pt x="333" y="413"/>
                  </a:lnTo>
                  <a:lnTo>
                    <a:pt x="314" y="409"/>
                  </a:lnTo>
                  <a:lnTo>
                    <a:pt x="238" y="291"/>
                  </a:lnTo>
                  <a:lnTo>
                    <a:pt x="73" y="143"/>
                  </a:lnTo>
                  <a:lnTo>
                    <a:pt x="0" y="97"/>
                  </a:lnTo>
                  <a:lnTo>
                    <a:pt x="25" y="53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</a:t>
              </a:r>
            </a:p>
          </p:txBody>
        </p:sp>
        <p:sp>
          <p:nvSpPr>
            <p:cNvPr id="42" name="Freeform 89"/>
            <p:cNvSpPr>
              <a:spLocks/>
            </p:cNvSpPr>
            <p:nvPr/>
          </p:nvSpPr>
          <p:spPr bwMode="auto">
            <a:xfrm>
              <a:off x="4247525" y="4659286"/>
              <a:ext cx="80811" cy="11627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0"/>
                </a:cxn>
                <a:cxn ang="0">
                  <a:pos x="38" y="0"/>
                </a:cxn>
                <a:cxn ang="0">
                  <a:pos x="31" y="19"/>
                </a:cxn>
                <a:cxn ang="0">
                  <a:pos x="25" y="25"/>
                </a:cxn>
                <a:cxn ang="0">
                  <a:pos x="31" y="46"/>
                </a:cxn>
                <a:cxn ang="0">
                  <a:pos x="57" y="74"/>
                </a:cxn>
                <a:cxn ang="0">
                  <a:pos x="63" y="97"/>
                </a:cxn>
                <a:cxn ang="0">
                  <a:pos x="86" y="122"/>
                </a:cxn>
                <a:cxn ang="0">
                  <a:pos x="103" y="127"/>
                </a:cxn>
                <a:cxn ang="0">
                  <a:pos x="110" y="144"/>
                </a:cxn>
                <a:cxn ang="0">
                  <a:pos x="95" y="158"/>
                </a:cxn>
                <a:cxn ang="0">
                  <a:pos x="112" y="156"/>
                </a:cxn>
                <a:cxn ang="0">
                  <a:pos x="116" y="169"/>
                </a:cxn>
                <a:cxn ang="0">
                  <a:pos x="46" y="184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16" h="184">
                  <a:moveTo>
                    <a:pt x="0" y="17"/>
                  </a:moveTo>
                  <a:lnTo>
                    <a:pt x="17" y="0"/>
                  </a:lnTo>
                  <a:lnTo>
                    <a:pt x="38" y="0"/>
                  </a:lnTo>
                  <a:lnTo>
                    <a:pt x="31" y="19"/>
                  </a:lnTo>
                  <a:lnTo>
                    <a:pt x="25" y="25"/>
                  </a:lnTo>
                  <a:lnTo>
                    <a:pt x="31" y="46"/>
                  </a:lnTo>
                  <a:lnTo>
                    <a:pt x="57" y="74"/>
                  </a:lnTo>
                  <a:lnTo>
                    <a:pt x="63" y="97"/>
                  </a:lnTo>
                  <a:lnTo>
                    <a:pt x="86" y="122"/>
                  </a:lnTo>
                  <a:lnTo>
                    <a:pt x="103" y="127"/>
                  </a:lnTo>
                  <a:lnTo>
                    <a:pt x="110" y="144"/>
                  </a:lnTo>
                  <a:lnTo>
                    <a:pt x="95" y="158"/>
                  </a:lnTo>
                  <a:lnTo>
                    <a:pt x="112" y="156"/>
                  </a:lnTo>
                  <a:lnTo>
                    <a:pt x="116" y="169"/>
                  </a:lnTo>
                  <a:lnTo>
                    <a:pt x="46" y="18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3" name="Freeform 93"/>
            <p:cNvSpPr>
              <a:spLocks/>
            </p:cNvSpPr>
            <p:nvPr/>
          </p:nvSpPr>
          <p:spPr bwMode="auto">
            <a:xfrm>
              <a:off x="4353077" y="4495832"/>
              <a:ext cx="138532" cy="74144"/>
            </a:xfrm>
            <a:custGeom>
              <a:avLst/>
              <a:gdLst/>
              <a:ahLst/>
              <a:cxnLst>
                <a:cxn ang="0">
                  <a:pos x="15" y="116"/>
                </a:cxn>
                <a:cxn ang="0">
                  <a:pos x="86" y="76"/>
                </a:cxn>
                <a:cxn ang="0">
                  <a:pos x="135" y="53"/>
                </a:cxn>
                <a:cxn ang="0">
                  <a:pos x="84" y="89"/>
                </a:cxn>
                <a:cxn ang="0">
                  <a:pos x="88" y="91"/>
                </a:cxn>
                <a:cxn ang="0">
                  <a:pos x="164" y="40"/>
                </a:cxn>
                <a:cxn ang="0">
                  <a:pos x="202" y="6"/>
                </a:cxn>
                <a:cxn ang="0">
                  <a:pos x="198" y="0"/>
                </a:cxn>
                <a:cxn ang="0">
                  <a:pos x="164" y="19"/>
                </a:cxn>
                <a:cxn ang="0">
                  <a:pos x="160" y="17"/>
                </a:cxn>
                <a:cxn ang="0">
                  <a:pos x="143" y="40"/>
                </a:cxn>
                <a:cxn ang="0">
                  <a:pos x="133" y="40"/>
                </a:cxn>
                <a:cxn ang="0">
                  <a:pos x="158" y="0"/>
                </a:cxn>
                <a:cxn ang="0">
                  <a:pos x="131" y="30"/>
                </a:cxn>
                <a:cxn ang="0">
                  <a:pos x="40" y="61"/>
                </a:cxn>
                <a:cxn ang="0">
                  <a:pos x="23" y="84"/>
                </a:cxn>
                <a:cxn ang="0">
                  <a:pos x="10" y="87"/>
                </a:cxn>
                <a:cxn ang="0">
                  <a:pos x="0" y="105"/>
                </a:cxn>
                <a:cxn ang="0">
                  <a:pos x="15" y="116"/>
                </a:cxn>
                <a:cxn ang="0">
                  <a:pos x="15" y="116"/>
                </a:cxn>
              </a:cxnLst>
              <a:rect l="0" t="0" r="r" b="b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4" name="Freeform 94"/>
            <p:cNvSpPr>
              <a:spLocks/>
            </p:cNvSpPr>
            <p:nvPr/>
          </p:nvSpPr>
          <p:spPr bwMode="auto">
            <a:xfrm>
              <a:off x="4358021" y="4413262"/>
              <a:ext cx="130284" cy="114587"/>
            </a:xfrm>
            <a:custGeom>
              <a:avLst/>
              <a:gdLst/>
              <a:ahLst/>
              <a:cxnLst>
                <a:cxn ang="0">
                  <a:pos x="17" y="127"/>
                </a:cxn>
                <a:cxn ang="0">
                  <a:pos x="15" y="174"/>
                </a:cxn>
                <a:cxn ang="0">
                  <a:pos x="30" y="171"/>
                </a:cxn>
                <a:cxn ang="0">
                  <a:pos x="66" y="144"/>
                </a:cxn>
                <a:cxn ang="0">
                  <a:pos x="78" y="121"/>
                </a:cxn>
                <a:cxn ang="0">
                  <a:pos x="85" y="127"/>
                </a:cxn>
                <a:cxn ang="0">
                  <a:pos x="135" y="114"/>
                </a:cxn>
                <a:cxn ang="0">
                  <a:pos x="137" y="104"/>
                </a:cxn>
                <a:cxn ang="0">
                  <a:pos x="144" y="108"/>
                </a:cxn>
                <a:cxn ang="0">
                  <a:pos x="154" y="100"/>
                </a:cxn>
                <a:cxn ang="0">
                  <a:pos x="169" y="98"/>
                </a:cxn>
                <a:cxn ang="0">
                  <a:pos x="188" y="89"/>
                </a:cxn>
                <a:cxn ang="0">
                  <a:pos x="169" y="0"/>
                </a:cxn>
                <a:cxn ang="0">
                  <a:pos x="0" y="36"/>
                </a:cxn>
                <a:cxn ang="0">
                  <a:pos x="17" y="127"/>
                </a:cxn>
                <a:cxn ang="0">
                  <a:pos x="17" y="127"/>
                </a:cxn>
              </a:cxnLst>
              <a:rect l="0" t="0" r="r" b="b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lnTo>
                    <a:pt x="17" y="127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4475114" y="4406521"/>
              <a:ext cx="59372" cy="64033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55" y="86"/>
                </a:cxn>
                <a:cxn ang="0">
                  <a:pos x="55" y="46"/>
                </a:cxn>
                <a:cxn ang="0">
                  <a:pos x="65" y="55"/>
                </a:cxn>
                <a:cxn ang="0">
                  <a:pos x="66" y="74"/>
                </a:cxn>
                <a:cxn ang="0">
                  <a:pos x="74" y="74"/>
                </a:cxn>
                <a:cxn ang="0">
                  <a:pos x="85" y="55"/>
                </a:cxn>
                <a:cxn ang="0">
                  <a:pos x="74" y="34"/>
                </a:cxn>
                <a:cxn ang="0">
                  <a:pos x="55" y="30"/>
                </a:cxn>
                <a:cxn ang="0">
                  <a:pos x="42" y="4"/>
                </a:cxn>
                <a:cxn ang="0">
                  <a:pos x="30" y="0"/>
                </a:cxn>
                <a:cxn ang="0">
                  <a:pos x="0" y="10"/>
                </a:cxn>
                <a:cxn ang="0">
                  <a:pos x="19" y="99"/>
                </a:cxn>
                <a:cxn ang="0">
                  <a:pos x="19" y="99"/>
                </a:cxn>
              </a:cxnLst>
              <a:rect l="0" t="0" r="r" b="b"/>
              <a:pathLst>
                <a:path w="85" h="99">
                  <a:moveTo>
                    <a:pt x="19" y="99"/>
                  </a:moveTo>
                  <a:lnTo>
                    <a:pt x="55" y="86"/>
                  </a:lnTo>
                  <a:lnTo>
                    <a:pt x="55" y="46"/>
                  </a:lnTo>
                  <a:lnTo>
                    <a:pt x="65" y="55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85" y="55"/>
                  </a:lnTo>
                  <a:lnTo>
                    <a:pt x="74" y="34"/>
                  </a:lnTo>
                  <a:lnTo>
                    <a:pt x="55" y="3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19" y="99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6" name="Freeform 96"/>
            <p:cNvSpPr>
              <a:spLocks/>
            </p:cNvSpPr>
            <p:nvPr/>
          </p:nvSpPr>
          <p:spPr bwMode="auto">
            <a:xfrm>
              <a:off x="4358021" y="4327320"/>
              <a:ext cx="253975" cy="1162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69" y="133"/>
                </a:cxn>
                <a:cxn ang="0">
                  <a:pos x="199" y="123"/>
                </a:cxn>
                <a:cxn ang="0">
                  <a:pos x="211" y="127"/>
                </a:cxn>
                <a:cxn ang="0">
                  <a:pos x="224" y="153"/>
                </a:cxn>
                <a:cxn ang="0">
                  <a:pos x="243" y="157"/>
                </a:cxn>
                <a:cxn ang="0">
                  <a:pos x="254" y="178"/>
                </a:cxn>
                <a:cxn ang="0">
                  <a:pos x="266" y="180"/>
                </a:cxn>
                <a:cxn ang="0">
                  <a:pos x="279" y="159"/>
                </a:cxn>
                <a:cxn ang="0">
                  <a:pos x="285" y="142"/>
                </a:cxn>
                <a:cxn ang="0">
                  <a:pos x="298" y="165"/>
                </a:cxn>
                <a:cxn ang="0">
                  <a:pos x="365" y="144"/>
                </a:cxn>
                <a:cxn ang="0">
                  <a:pos x="361" y="119"/>
                </a:cxn>
                <a:cxn ang="0">
                  <a:pos x="342" y="87"/>
                </a:cxn>
                <a:cxn ang="0">
                  <a:pos x="332" y="83"/>
                </a:cxn>
                <a:cxn ang="0">
                  <a:pos x="321" y="85"/>
                </a:cxn>
                <a:cxn ang="0">
                  <a:pos x="323" y="91"/>
                </a:cxn>
                <a:cxn ang="0">
                  <a:pos x="338" y="93"/>
                </a:cxn>
                <a:cxn ang="0">
                  <a:pos x="344" y="123"/>
                </a:cxn>
                <a:cxn ang="0">
                  <a:pos x="317" y="134"/>
                </a:cxn>
                <a:cxn ang="0">
                  <a:pos x="279" y="110"/>
                </a:cxn>
                <a:cxn ang="0">
                  <a:pos x="266" y="83"/>
                </a:cxn>
                <a:cxn ang="0">
                  <a:pos x="249" y="76"/>
                </a:cxn>
                <a:cxn ang="0">
                  <a:pos x="249" y="83"/>
                </a:cxn>
                <a:cxn ang="0">
                  <a:pos x="232" y="68"/>
                </a:cxn>
                <a:cxn ang="0">
                  <a:pos x="245" y="49"/>
                </a:cxn>
                <a:cxn ang="0">
                  <a:pos x="256" y="32"/>
                </a:cxn>
                <a:cxn ang="0">
                  <a:pos x="235" y="0"/>
                </a:cxn>
                <a:cxn ang="0">
                  <a:pos x="199" y="26"/>
                </a:cxn>
                <a:cxn ang="0">
                  <a:pos x="78" y="57"/>
                </a:cxn>
                <a:cxn ang="0">
                  <a:pos x="0" y="74"/>
                </a:cxn>
                <a:cxn ang="0">
                  <a:pos x="0" y="169"/>
                </a:cxn>
                <a:cxn ang="0">
                  <a:pos x="0" y="169"/>
                </a:cxn>
              </a:cxnLst>
              <a:rect l="0" t="0" r="r" b="b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5DD9">
                <a:lumMod val="75000"/>
              </a:srgbClr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4300301" y="4155441"/>
              <a:ext cx="125338" cy="219064"/>
            </a:xfrm>
            <a:custGeom>
              <a:avLst/>
              <a:gdLst/>
              <a:ahLst/>
              <a:cxnLst>
                <a:cxn ang="0">
                  <a:pos x="28" y="139"/>
                </a:cxn>
                <a:cxn ang="0">
                  <a:pos x="36" y="200"/>
                </a:cxn>
                <a:cxn ang="0">
                  <a:pos x="82" y="339"/>
                </a:cxn>
                <a:cxn ang="0">
                  <a:pos x="160" y="322"/>
                </a:cxn>
                <a:cxn ang="0">
                  <a:pos x="154" y="124"/>
                </a:cxn>
                <a:cxn ang="0">
                  <a:pos x="175" y="86"/>
                </a:cxn>
                <a:cxn ang="0">
                  <a:pos x="177" y="0"/>
                </a:cxn>
                <a:cxn ang="0">
                  <a:pos x="0" y="42"/>
                </a:cxn>
                <a:cxn ang="0">
                  <a:pos x="28" y="139"/>
                </a:cxn>
                <a:cxn ang="0">
                  <a:pos x="28" y="139"/>
                </a:cxn>
              </a:cxnLst>
              <a:rect l="0" t="0" r="r" b="b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lnTo>
                    <a:pt x="28" y="139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8" name="Freeform 98"/>
            <p:cNvSpPr>
              <a:spLocks/>
            </p:cNvSpPr>
            <p:nvPr/>
          </p:nvSpPr>
          <p:spPr bwMode="auto">
            <a:xfrm>
              <a:off x="4407499" y="4121739"/>
              <a:ext cx="115444" cy="240969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1" y="135"/>
                </a:cxn>
                <a:cxn ang="0">
                  <a:pos x="23" y="49"/>
                </a:cxn>
                <a:cxn ang="0">
                  <a:pos x="21" y="17"/>
                </a:cxn>
                <a:cxn ang="0">
                  <a:pos x="53" y="0"/>
                </a:cxn>
                <a:cxn ang="0">
                  <a:pos x="127" y="232"/>
                </a:cxn>
                <a:cxn ang="0">
                  <a:pos x="163" y="281"/>
                </a:cxn>
                <a:cxn ang="0">
                  <a:pos x="163" y="314"/>
                </a:cxn>
                <a:cxn ang="0">
                  <a:pos x="127" y="340"/>
                </a:cxn>
                <a:cxn ang="0">
                  <a:pos x="6" y="371"/>
                </a:cxn>
                <a:cxn ang="0">
                  <a:pos x="0" y="173"/>
                </a:cxn>
                <a:cxn ang="0">
                  <a:pos x="0" y="173"/>
                </a:cxn>
              </a:cxnLst>
              <a:rect l="0" t="0" r="r" b="b"/>
              <a:pathLst>
                <a:path w="163" h="371">
                  <a:moveTo>
                    <a:pt x="0" y="173"/>
                  </a:moveTo>
                  <a:lnTo>
                    <a:pt x="21" y="135"/>
                  </a:lnTo>
                  <a:lnTo>
                    <a:pt x="23" y="49"/>
                  </a:lnTo>
                  <a:lnTo>
                    <a:pt x="21" y="17"/>
                  </a:lnTo>
                  <a:lnTo>
                    <a:pt x="53" y="0"/>
                  </a:lnTo>
                  <a:lnTo>
                    <a:pt x="127" y="232"/>
                  </a:lnTo>
                  <a:lnTo>
                    <a:pt x="163" y="281"/>
                  </a:lnTo>
                  <a:lnTo>
                    <a:pt x="163" y="314"/>
                  </a:lnTo>
                  <a:lnTo>
                    <a:pt x="127" y="340"/>
                  </a:lnTo>
                  <a:lnTo>
                    <a:pt x="6" y="371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49" name="Freeform 99"/>
            <p:cNvSpPr>
              <a:spLocks/>
            </p:cNvSpPr>
            <p:nvPr/>
          </p:nvSpPr>
          <p:spPr bwMode="auto">
            <a:xfrm>
              <a:off x="4447079" y="3907730"/>
              <a:ext cx="273764" cy="397684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23" y="331"/>
                </a:cxn>
                <a:cxn ang="0">
                  <a:pos x="25" y="291"/>
                </a:cxn>
                <a:cxn ang="0">
                  <a:pos x="53" y="236"/>
                </a:cxn>
                <a:cxn ang="0">
                  <a:pos x="40" y="196"/>
                </a:cxn>
                <a:cxn ang="0">
                  <a:pos x="97" y="4"/>
                </a:cxn>
                <a:cxn ang="0">
                  <a:pos x="110" y="4"/>
                </a:cxn>
                <a:cxn ang="0">
                  <a:pos x="114" y="29"/>
                </a:cxn>
                <a:cxn ang="0">
                  <a:pos x="171" y="8"/>
                </a:cxn>
                <a:cxn ang="0">
                  <a:pos x="173" y="0"/>
                </a:cxn>
                <a:cxn ang="0">
                  <a:pos x="219" y="10"/>
                </a:cxn>
                <a:cxn ang="0">
                  <a:pos x="293" y="198"/>
                </a:cxn>
                <a:cxn ang="0">
                  <a:pos x="327" y="200"/>
                </a:cxn>
                <a:cxn ang="0">
                  <a:pos x="390" y="270"/>
                </a:cxn>
                <a:cxn ang="0">
                  <a:pos x="380" y="283"/>
                </a:cxn>
                <a:cxn ang="0">
                  <a:pos x="399" y="283"/>
                </a:cxn>
                <a:cxn ang="0">
                  <a:pos x="386" y="318"/>
                </a:cxn>
                <a:cxn ang="0">
                  <a:pos x="356" y="340"/>
                </a:cxn>
                <a:cxn ang="0">
                  <a:pos x="322" y="357"/>
                </a:cxn>
                <a:cxn ang="0">
                  <a:pos x="318" y="380"/>
                </a:cxn>
                <a:cxn ang="0">
                  <a:pos x="299" y="359"/>
                </a:cxn>
                <a:cxn ang="0">
                  <a:pos x="268" y="384"/>
                </a:cxn>
                <a:cxn ang="0">
                  <a:pos x="253" y="384"/>
                </a:cxn>
                <a:cxn ang="0">
                  <a:pos x="240" y="369"/>
                </a:cxn>
                <a:cxn ang="0">
                  <a:pos x="232" y="443"/>
                </a:cxn>
                <a:cxn ang="0">
                  <a:pos x="204" y="454"/>
                </a:cxn>
                <a:cxn ang="0">
                  <a:pos x="190" y="483"/>
                </a:cxn>
                <a:cxn ang="0">
                  <a:pos x="173" y="483"/>
                </a:cxn>
                <a:cxn ang="0">
                  <a:pos x="133" y="527"/>
                </a:cxn>
                <a:cxn ang="0">
                  <a:pos x="131" y="561"/>
                </a:cxn>
                <a:cxn ang="0">
                  <a:pos x="122" y="574"/>
                </a:cxn>
                <a:cxn ang="0">
                  <a:pos x="110" y="610"/>
                </a:cxn>
                <a:cxn ang="0">
                  <a:pos x="74" y="561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399" h="610">
                  <a:moveTo>
                    <a:pt x="0" y="329"/>
                  </a:moveTo>
                  <a:lnTo>
                    <a:pt x="23" y="331"/>
                  </a:lnTo>
                  <a:lnTo>
                    <a:pt x="25" y="291"/>
                  </a:lnTo>
                  <a:lnTo>
                    <a:pt x="53" y="236"/>
                  </a:lnTo>
                  <a:lnTo>
                    <a:pt x="40" y="196"/>
                  </a:lnTo>
                  <a:lnTo>
                    <a:pt x="97" y="4"/>
                  </a:lnTo>
                  <a:lnTo>
                    <a:pt x="110" y="4"/>
                  </a:lnTo>
                  <a:lnTo>
                    <a:pt x="114" y="29"/>
                  </a:lnTo>
                  <a:lnTo>
                    <a:pt x="171" y="8"/>
                  </a:lnTo>
                  <a:lnTo>
                    <a:pt x="173" y="0"/>
                  </a:lnTo>
                  <a:lnTo>
                    <a:pt x="219" y="10"/>
                  </a:lnTo>
                  <a:lnTo>
                    <a:pt x="293" y="198"/>
                  </a:lnTo>
                  <a:lnTo>
                    <a:pt x="327" y="200"/>
                  </a:lnTo>
                  <a:lnTo>
                    <a:pt x="390" y="270"/>
                  </a:lnTo>
                  <a:lnTo>
                    <a:pt x="380" y="283"/>
                  </a:lnTo>
                  <a:lnTo>
                    <a:pt x="399" y="283"/>
                  </a:lnTo>
                  <a:lnTo>
                    <a:pt x="386" y="318"/>
                  </a:lnTo>
                  <a:lnTo>
                    <a:pt x="356" y="340"/>
                  </a:lnTo>
                  <a:lnTo>
                    <a:pt x="322" y="357"/>
                  </a:lnTo>
                  <a:lnTo>
                    <a:pt x="318" y="380"/>
                  </a:lnTo>
                  <a:lnTo>
                    <a:pt x="299" y="359"/>
                  </a:lnTo>
                  <a:lnTo>
                    <a:pt x="268" y="384"/>
                  </a:lnTo>
                  <a:lnTo>
                    <a:pt x="253" y="384"/>
                  </a:lnTo>
                  <a:lnTo>
                    <a:pt x="240" y="369"/>
                  </a:lnTo>
                  <a:lnTo>
                    <a:pt x="232" y="443"/>
                  </a:lnTo>
                  <a:lnTo>
                    <a:pt x="204" y="454"/>
                  </a:lnTo>
                  <a:lnTo>
                    <a:pt x="190" y="483"/>
                  </a:lnTo>
                  <a:lnTo>
                    <a:pt x="173" y="483"/>
                  </a:lnTo>
                  <a:lnTo>
                    <a:pt x="133" y="527"/>
                  </a:lnTo>
                  <a:lnTo>
                    <a:pt x="131" y="561"/>
                  </a:lnTo>
                  <a:lnTo>
                    <a:pt x="122" y="574"/>
                  </a:lnTo>
                  <a:lnTo>
                    <a:pt x="110" y="610"/>
                  </a:lnTo>
                  <a:lnTo>
                    <a:pt x="74" y="561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D4C9F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3112882" y="4541329"/>
              <a:ext cx="300152" cy="490364"/>
            </a:xfrm>
            <a:custGeom>
              <a:avLst/>
              <a:gdLst/>
              <a:ahLst/>
              <a:cxnLst>
                <a:cxn ang="0">
                  <a:pos x="8" y="308"/>
                </a:cxn>
                <a:cxn ang="0">
                  <a:pos x="52" y="213"/>
                </a:cxn>
                <a:cxn ang="0">
                  <a:pos x="38" y="177"/>
                </a:cxn>
                <a:cxn ang="0">
                  <a:pos x="113" y="120"/>
                </a:cxn>
                <a:cxn ang="0">
                  <a:pos x="126" y="78"/>
                </a:cxn>
                <a:cxn ang="0">
                  <a:pos x="73" y="17"/>
                </a:cxn>
                <a:cxn ang="0">
                  <a:pos x="360" y="0"/>
                </a:cxn>
                <a:cxn ang="0">
                  <a:pos x="367" y="44"/>
                </a:cxn>
                <a:cxn ang="0">
                  <a:pos x="396" y="101"/>
                </a:cxn>
                <a:cxn ang="0">
                  <a:pos x="421" y="388"/>
                </a:cxn>
                <a:cxn ang="0">
                  <a:pos x="415" y="447"/>
                </a:cxn>
                <a:cxn ang="0">
                  <a:pos x="430" y="481"/>
                </a:cxn>
                <a:cxn ang="0">
                  <a:pos x="413" y="546"/>
                </a:cxn>
                <a:cxn ang="0">
                  <a:pos x="390" y="574"/>
                </a:cxn>
                <a:cxn ang="0">
                  <a:pos x="379" y="622"/>
                </a:cxn>
                <a:cxn ang="0">
                  <a:pos x="392" y="637"/>
                </a:cxn>
                <a:cxn ang="0">
                  <a:pos x="381" y="664"/>
                </a:cxn>
                <a:cxn ang="0">
                  <a:pos x="386" y="673"/>
                </a:cxn>
                <a:cxn ang="0">
                  <a:pos x="352" y="686"/>
                </a:cxn>
                <a:cxn ang="0">
                  <a:pos x="344" y="734"/>
                </a:cxn>
                <a:cxn ang="0">
                  <a:pos x="295" y="719"/>
                </a:cxn>
                <a:cxn ang="0">
                  <a:pos x="270" y="753"/>
                </a:cxn>
                <a:cxn ang="0">
                  <a:pos x="255" y="749"/>
                </a:cxn>
                <a:cxn ang="0">
                  <a:pos x="238" y="719"/>
                </a:cxn>
                <a:cxn ang="0">
                  <a:pos x="211" y="645"/>
                </a:cxn>
                <a:cxn ang="0">
                  <a:pos x="147" y="607"/>
                </a:cxn>
                <a:cxn ang="0">
                  <a:pos x="133" y="569"/>
                </a:cxn>
                <a:cxn ang="0">
                  <a:pos x="154" y="510"/>
                </a:cxn>
                <a:cxn ang="0">
                  <a:pos x="137" y="498"/>
                </a:cxn>
                <a:cxn ang="0">
                  <a:pos x="95" y="498"/>
                </a:cxn>
                <a:cxn ang="0">
                  <a:pos x="86" y="462"/>
                </a:cxn>
                <a:cxn ang="0">
                  <a:pos x="17" y="390"/>
                </a:cxn>
                <a:cxn ang="0">
                  <a:pos x="0" y="331"/>
                </a:cxn>
                <a:cxn ang="0">
                  <a:pos x="8" y="308"/>
                </a:cxn>
                <a:cxn ang="0">
                  <a:pos x="8" y="308"/>
                </a:cxn>
              </a:cxnLst>
              <a:rect l="0" t="0" r="r" b="b"/>
              <a:pathLst>
                <a:path w="430" h="753">
                  <a:moveTo>
                    <a:pt x="8" y="308"/>
                  </a:moveTo>
                  <a:lnTo>
                    <a:pt x="52" y="213"/>
                  </a:lnTo>
                  <a:lnTo>
                    <a:pt x="38" y="177"/>
                  </a:lnTo>
                  <a:lnTo>
                    <a:pt x="113" y="120"/>
                  </a:lnTo>
                  <a:lnTo>
                    <a:pt x="126" y="78"/>
                  </a:lnTo>
                  <a:lnTo>
                    <a:pt x="73" y="17"/>
                  </a:lnTo>
                  <a:lnTo>
                    <a:pt x="360" y="0"/>
                  </a:lnTo>
                  <a:lnTo>
                    <a:pt x="367" y="44"/>
                  </a:lnTo>
                  <a:lnTo>
                    <a:pt x="396" y="101"/>
                  </a:lnTo>
                  <a:lnTo>
                    <a:pt x="421" y="388"/>
                  </a:lnTo>
                  <a:lnTo>
                    <a:pt x="415" y="447"/>
                  </a:lnTo>
                  <a:lnTo>
                    <a:pt x="430" y="481"/>
                  </a:lnTo>
                  <a:lnTo>
                    <a:pt x="413" y="546"/>
                  </a:lnTo>
                  <a:lnTo>
                    <a:pt x="390" y="574"/>
                  </a:lnTo>
                  <a:lnTo>
                    <a:pt x="379" y="622"/>
                  </a:lnTo>
                  <a:lnTo>
                    <a:pt x="392" y="637"/>
                  </a:lnTo>
                  <a:lnTo>
                    <a:pt x="381" y="664"/>
                  </a:lnTo>
                  <a:lnTo>
                    <a:pt x="386" y="673"/>
                  </a:lnTo>
                  <a:lnTo>
                    <a:pt x="352" y="686"/>
                  </a:lnTo>
                  <a:lnTo>
                    <a:pt x="344" y="734"/>
                  </a:lnTo>
                  <a:lnTo>
                    <a:pt x="295" y="719"/>
                  </a:lnTo>
                  <a:lnTo>
                    <a:pt x="270" y="753"/>
                  </a:lnTo>
                  <a:lnTo>
                    <a:pt x="255" y="749"/>
                  </a:lnTo>
                  <a:lnTo>
                    <a:pt x="238" y="719"/>
                  </a:lnTo>
                  <a:lnTo>
                    <a:pt x="211" y="645"/>
                  </a:lnTo>
                  <a:lnTo>
                    <a:pt x="147" y="607"/>
                  </a:lnTo>
                  <a:lnTo>
                    <a:pt x="133" y="569"/>
                  </a:lnTo>
                  <a:lnTo>
                    <a:pt x="154" y="510"/>
                  </a:lnTo>
                  <a:lnTo>
                    <a:pt x="137" y="498"/>
                  </a:lnTo>
                  <a:lnTo>
                    <a:pt x="95" y="498"/>
                  </a:lnTo>
                  <a:lnTo>
                    <a:pt x="86" y="462"/>
                  </a:lnTo>
                  <a:lnTo>
                    <a:pt x="17" y="390"/>
                  </a:lnTo>
                  <a:lnTo>
                    <a:pt x="0" y="331"/>
                  </a:lnTo>
                  <a:lnTo>
                    <a:pt x="8" y="308"/>
                  </a:lnTo>
                  <a:lnTo>
                    <a:pt x="8" y="308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589499" y="5161450"/>
              <a:ext cx="407349" cy="394315"/>
            </a:xfrm>
            <a:custGeom>
              <a:avLst/>
              <a:gdLst/>
              <a:ahLst/>
              <a:cxnLst>
                <a:cxn ang="0">
                  <a:pos x="79" y="312"/>
                </a:cxn>
                <a:cxn ang="0">
                  <a:pos x="117" y="394"/>
                </a:cxn>
                <a:cxn ang="0">
                  <a:pos x="102" y="457"/>
                </a:cxn>
                <a:cxn ang="0">
                  <a:pos x="127" y="561"/>
                </a:cxn>
                <a:cxn ang="0">
                  <a:pos x="150" y="595"/>
                </a:cxn>
                <a:cxn ang="0">
                  <a:pos x="464" y="578"/>
                </a:cxn>
                <a:cxn ang="0">
                  <a:pos x="467" y="599"/>
                </a:cxn>
                <a:cxn ang="0">
                  <a:pos x="486" y="603"/>
                </a:cxn>
                <a:cxn ang="0">
                  <a:pos x="479" y="552"/>
                </a:cxn>
                <a:cxn ang="0">
                  <a:pos x="492" y="538"/>
                </a:cxn>
                <a:cxn ang="0">
                  <a:pos x="538" y="548"/>
                </a:cxn>
                <a:cxn ang="0">
                  <a:pos x="545" y="512"/>
                </a:cxn>
                <a:cxn ang="0">
                  <a:pos x="540" y="464"/>
                </a:cxn>
                <a:cxn ang="0">
                  <a:pos x="559" y="451"/>
                </a:cxn>
                <a:cxn ang="0">
                  <a:pos x="587" y="360"/>
                </a:cxn>
                <a:cxn ang="0">
                  <a:pos x="568" y="356"/>
                </a:cxn>
                <a:cxn ang="0">
                  <a:pos x="492" y="238"/>
                </a:cxn>
                <a:cxn ang="0">
                  <a:pos x="327" y="90"/>
                </a:cxn>
                <a:cxn ang="0">
                  <a:pos x="254" y="44"/>
                </a:cxn>
                <a:cxn ang="0">
                  <a:pos x="279" y="0"/>
                </a:cxn>
                <a:cxn ang="0">
                  <a:pos x="144" y="18"/>
                </a:cxn>
                <a:cxn ang="0">
                  <a:pos x="0" y="35"/>
                </a:cxn>
                <a:cxn ang="0">
                  <a:pos x="79" y="312"/>
                </a:cxn>
                <a:cxn ang="0">
                  <a:pos x="79" y="312"/>
                </a:cxn>
              </a:cxnLst>
              <a:rect l="0" t="0" r="r" b="b"/>
              <a:pathLst>
                <a:path w="587" h="603">
                  <a:moveTo>
                    <a:pt x="79" y="312"/>
                  </a:moveTo>
                  <a:lnTo>
                    <a:pt x="117" y="394"/>
                  </a:lnTo>
                  <a:lnTo>
                    <a:pt x="102" y="457"/>
                  </a:lnTo>
                  <a:lnTo>
                    <a:pt x="127" y="561"/>
                  </a:lnTo>
                  <a:lnTo>
                    <a:pt x="150" y="595"/>
                  </a:lnTo>
                  <a:lnTo>
                    <a:pt x="464" y="578"/>
                  </a:lnTo>
                  <a:lnTo>
                    <a:pt x="467" y="599"/>
                  </a:lnTo>
                  <a:lnTo>
                    <a:pt x="486" y="603"/>
                  </a:lnTo>
                  <a:lnTo>
                    <a:pt x="479" y="552"/>
                  </a:lnTo>
                  <a:lnTo>
                    <a:pt x="492" y="538"/>
                  </a:lnTo>
                  <a:lnTo>
                    <a:pt x="538" y="548"/>
                  </a:lnTo>
                  <a:lnTo>
                    <a:pt x="545" y="512"/>
                  </a:lnTo>
                  <a:lnTo>
                    <a:pt x="540" y="464"/>
                  </a:lnTo>
                  <a:lnTo>
                    <a:pt x="559" y="451"/>
                  </a:lnTo>
                  <a:lnTo>
                    <a:pt x="587" y="360"/>
                  </a:lnTo>
                  <a:lnTo>
                    <a:pt x="568" y="356"/>
                  </a:lnTo>
                  <a:lnTo>
                    <a:pt x="492" y="238"/>
                  </a:lnTo>
                  <a:lnTo>
                    <a:pt x="327" y="90"/>
                  </a:lnTo>
                  <a:lnTo>
                    <a:pt x="254" y="44"/>
                  </a:lnTo>
                  <a:lnTo>
                    <a:pt x="279" y="0"/>
                  </a:lnTo>
                  <a:lnTo>
                    <a:pt x="144" y="18"/>
                  </a:lnTo>
                  <a:lnTo>
                    <a:pt x="0" y="35"/>
                  </a:lnTo>
                  <a:lnTo>
                    <a:pt x="79" y="312"/>
                  </a:lnTo>
                  <a:lnTo>
                    <a:pt x="79" y="312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67456" y="5510267"/>
              <a:ext cx="684413" cy="47856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6" y="95"/>
                </a:cxn>
                <a:cxn ang="0">
                  <a:pos x="23" y="113"/>
                </a:cxn>
                <a:cxn ang="0">
                  <a:pos x="30" y="124"/>
                </a:cxn>
                <a:cxn ang="0">
                  <a:pos x="19" y="141"/>
                </a:cxn>
                <a:cxn ang="0">
                  <a:pos x="135" y="101"/>
                </a:cxn>
                <a:cxn ang="0">
                  <a:pos x="283" y="194"/>
                </a:cxn>
                <a:cxn ang="0">
                  <a:pos x="405" y="130"/>
                </a:cxn>
                <a:cxn ang="0">
                  <a:pos x="475" y="145"/>
                </a:cxn>
                <a:cxn ang="0">
                  <a:pos x="564" y="232"/>
                </a:cxn>
                <a:cxn ang="0">
                  <a:pos x="597" y="232"/>
                </a:cxn>
                <a:cxn ang="0">
                  <a:pos x="625" y="293"/>
                </a:cxn>
                <a:cxn ang="0">
                  <a:pos x="618" y="409"/>
                </a:cxn>
                <a:cxn ang="0">
                  <a:pos x="639" y="422"/>
                </a:cxn>
                <a:cxn ang="0">
                  <a:pos x="642" y="401"/>
                </a:cxn>
                <a:cxn ang="0">
                  <a:pos x="671" y="401"/>
                </a:cxn>
                <a:cxn ang="0">
                  <a:pos x="642" y="457"/>
                </a:cxn>
                <a:cxn ang="0">
                  <a:pos x="718" y="533"/>
                </a:cxn>
                <a:cxn ang="0">
                  <a:pos x="730" y="512"/>
                </a:cxn>
                <a:cxn ang="0">
                  <a:pos x="736" y="565"/>
                </a:cxn>
                <a:cxn ang="0">
                  <a:pos x="760" y="576"/>
                </a:cxn>
                <a:cxn ang="0">
                  <a:pos x="787" y="641"/>
                </a:cxn>
                <a:cxn ang="0">
                  <a:pos x="814" y="641"/>
                </a:cxn>
                <a:cxn ang="0">
                  <a:pos x="871" y="702"/>
                </a:cxn>
                <a:cxn ang="0">
                  <a:pos x="903" y="706"/>
                </a:cxn>
                <a:cxn ang="0">
                  <a:pos x="903" y="715"/>
                </a:cxn>
                <a:cxn ang="0">
                  <a:pos x="880" y="732"/>
                </a:cxn>
                <a:cxn ang="0">
                  <a:pos x="931" y="725"/>
                </a:cxn>
                <a:cxn ang="0">
                  <a:pos x="964" y="711"/>
                </a:cxn>
                <a:cxn ang="0">
                  <a:pos x="981" y="626"/>
                </a:cxn>
                <a:cxn ang="0">
                  <a:pos x="990" y="630"/>
                </a:cxn>
                <a:cxn ang="0">
                  <a:pos x="983" y="512"/>
                </a:cxn>
                <a:cxn ang="0">
                  <a:pos x="969" y="477"/>
                </a:cxn>
                <a:cxn ang="0">
                  <a:pos x="863" y="306"/>
                </a:cxn>
                <a:cxn ang="0">
                  <a:pos x="779" y="145"/>
                </a:cxn>
                <a:cxn ang="0">
                  <a:pos x="728" y="12"/>
                </a:cxn>
                <a:cxn ang="0">
                  <a:pos x="715" y="10"/>
                </a:cxn>
                <a:cxn ang="0">
                  <a:pos x="669" y="0"/>
                </a:cxn>
                <a:cxn ang="0">
                  <a:pos x="656" y="14"/>
                </a:cxn>
                <a:cxn ang="0">
                  <a:pos x="663" y="65"/>
                </a:cxn>
                <a:cxn ang="0">
                  <a:pos x="644" y="61"/>
                </a:cxn>
                <a:cxn ang="0">
                  <a:pos x="641" y="40"/>
                </a:cxn>
                <a:cxn ang="0">
                  <a:pos x="327" y="57"/>
                </a:cxn>
                <a:cxn ang="0">
                  <a:pos x="304" y="23"/>
                </a:cxn>
                <a:cxn ang="0">
                  <a:pos x="0" y="5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990" h="732">
                  <a:moveTo>
                    <a:pt x="0" y="71"/>
                  </a:moveTo>
                  <a:lnTo>
                    <a:pt x="26" y="95"/>
                  </a:lnTo>
                  <a:lnTo>
                    <a:pt x="23" y="113"/>
                  </a:lnTo>
                  <a:lnTo>
                    <a:pt x="30" y="124"/>
                  </a:lnTo>
                  <a:lnTo>
                    <a:pt x="19" y="141"/>
                  </a:lnTo>
                  <a:lnTo>
                    <a:pt x="135" y="101"/>
                  </a:lnTo>
                  <a:lnTo>
                    <a:pt x="283" y="194"/>
                  </a:lnTo>
                  <a:lnTo>
                    <a:pt x="405" y="130"/>
                  </a:lnTo>
                  <a:lnTo>
                    <a:pt x="475" y="145"/>
                  </a:lnTo>
                  <a:lnTo>
                    <a:pt x="564" y="232"/>
                  </a:lnTo>
                  <a:lnTo>
                    <a:pt x="597" y="232"/>
                  </a:lnTo>
                  <a:lnTo>
                    <a:pt x="625" y="293"/>
                  </a:lnTo>
                  <a:lnTo>
                    <a:pt x="618" y="409"/>
                  </a:lnTo>
                  <a:lnTo>
                    <a:pt x="639" y="422"/>
                  </a:lnTo>
                  <a:lnTo>
                    <a:pt x="642" y="401"/>
                  </a:lnTo>
                  <a:lnTo>
                    <a:pt x="671" y="401"/>
                  </a:lnTo>
                  <a:lnTo>
                    <a:pt x="642" y="457"/>
                  </a:lnTo>
                  <a:lnTo>
                    <a:pt x="718" y="533"/>
                  </a:lnTo>
                  <a:lnTo>
                    <a:pt x="730" y="512"/>
                  </a:lnTo>
                  <a:lnTo>
                    <a:pt x="736" y="565"/>
                  </a:lnTo>
                  <a:lnTo>
                    <a:pt x="760" y="576"/>
                  </a:lnTo>
                  <a:lnTo>
                    <a:pt x="787" y="641"/>
                  </a:lnTo>
                  <a:lnTo>
                    <a:pt x="814" y="641"/>
                  </a:lnTo>
                  <a:lnTo>
                    <a:pt x="871" y="702"/>
                  </a:lnTo>
                  <a:lnTo>
                    <a:pt x="903" y="706"/>
                  </a:lnTo>
                  <a:lnTo>
                    <a:pt x="903" y="715"/>
                  </a:lnTo>
                  <a:lnTo>
                    <a:pt x="880" y="732"/>
                  </a:lnTo>
                  <a:lnTo>
                    <a:pt x="931" y="725"/>
                  </a:lnTo>
                  <a:lnTo>
                    <a:pt x="964" y="711"/>
                  </a:lnTo>
                  <a:lnTo>
                    <a:pt x="981" y="626"/>
                  </a:lnTo>
                  <a:lnTo>
                    <a:pt x="990" y="630"/>
                  </a:lnTo>
                  <a:lnTo>
                    <a:pt x="983" y="512"/>
                  </a:lnTo>
                  <a:lnTo>
                    <a:pt x="969" y="477"/>
                  </a:lnTo>
                  <a:lnTo>
                    <a:pt x="863" y="306"/>
                  </a:lnTo>
                  <a:lnTo>
                    <a:pt x="779" y="145"/>
                  </a:lnTo>
                  <a:lnTo>
                    <a:pt x="728" y="12"/>
                  </a:lnTo>
                  <a:lnTo>
                    <a:pt x="715" y="10"/>
                  </a:lnTo>
                  <a:lnTo>
                    <a:pt x="669" y="0"/>
                  </a:lnTo>
                  <a:lnTo>
                    <a:pt x="656" y="14"/>
                  </a:lnTo>
                  <a:lnTo>
                    <a:pt x="663" y="65"/>
                  </a:lnTo>
                  <a:lnTo>
                    <a:pt x="644" y="61"/>
                  </a:lnTo>
                  <a:lnTo>
                    <a:pt x="641" y="40"/>
                  </a:lnTo>
                  <a:lnTo>
                    <a:pt x="327" y="57"/>
                  </a:lnTo>
                  <a:lnTo>
                    <a:pt x="304" y="23"/>
                  </a:lnTo>
                  <a:lnTo>
                    <a:pt x="0" y="5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      </a:t>
              </a:r>
            </a:p>
          </p:txBody>
        </p:sp>
        <p:sp>
          <p:nvSpPr>
            <p:cNvPr id="53" name="Freeform 82"/>
            <p:cNvSpPr>
              <a:spLocks/>
            </p:cNvSpPr>
            <p:nvPr/>
          </p:nvSpPr>
          <p:spPr bwMode="auto">
            <a:xfrm>
              <a:off x="3579605" y="4531218"/>
              <a:ext cx="314996" cy="326909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8" y="441"/>
                </a:cxn>
                <a:cxn ang="0">
                  <a:pos x="95" y="447"/>
                </a:cxn>
                <a:cxn ang="0">
                  <a:pos x="164" y="487"/>
                </a:cxn>
                <a:cxn ang="0">
                  <a:pos x="213" y="485"/>
                </a:cxn>
                <a:cxn ang="0">
                  <a:pos x="236" y="470"/>
                </a:cxn>
                <a:cxn ang="0">
                  <a:pos x="291" y="504"/>
                </a:cxn>
                <a:cxn ang="0">
                  <a:pos x="324" y="475"/>
                </a:cxn>
                <a:cxn ang="0">
                  <a:pos x="331" y="420"/>
                </a:cxn>
                <a:cxn ang="0">
                  <a:pos x="352" y="432"/>
                </a:cxn>
                <a:cxn ang="0">
                  <a:pos x="364" y="386"/>
                </a:cxn>
                <a:cxn ang="0">
                  <a:pos x="440" y="319"/>
                </a:cxn>
                <a:cxn ang="0">
                  <a:pos x="453" y="211"/>
                </a:cxn>
                <a:cxn ang="0">
                  <a:pos x="443" y="188"/>
                </a:cxn>
                <a:cxn ang="0">
                  <a:pos x="459" y="177"/>
                </a:cxn>
                <a:cxn ang="0">
                  <a:pos x="430" y="0"/>
                </a:cxn>
                <a:cxn ang="0">
                  <a:pos x="352" y="40"/>
                </a:cxn>
                <a:cxn ang="0">
                  <a:pos x="312" y="82"/>
                </a:cxn>
                <a:cxn ang="0">
                  <a:pos x="284" y="84"/>
                </a:cxn>
                <a:cxn ang="0">
                  <a:pos x="240" y="107"/>
                </a:cxn>
                <a:cxn ang="0">
                  <a:pos x="139" y="72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3922636" y="4180717"/>
              <a:ext cx="446932" cy="369038"/>
            </a:xfrm>
            <a:custGeom>
              <a:avLst/>
              <a:gdLst/>
              <a:ahLst/>
              <a:cxnLst>
                <a:cxn ang="0">
                  <a:pos x="20" y="517"/>
                </a:cxn>
                <a:cxn ang="0">
                  <a:pos x="443" y="439"/>
                </a:cxn>
                <a:cxn ang="0">
                  <a:pos x="488" y="487"/>
                </a:cxn>
                <a:cxn ang="0">
                  <a:pos x="530" y="508"/>
                </a:cxn>
                <a:cxn ang="0">
                  <a:pos x="623" y="540"/>
                </a:cxn>
                <a:cxn ang="0">
                  <a:pos x="631" y="565"/>
                </a:cxn>
                <a:cxn ang="0">
                  <a:pos x="646" y="530"/>
                </a:cxn>
                <a:cxn ang="0">
                  <a:pos x="648" y="483"/>
                </a:cxn>
                <a:cxn ang="0">
                  <a:pos x="631" y="392"/>
                </a:cxn>
                <a:cxn ang="0">
                  <a:pos x="631" y="297"/>
                </a:cxn>
                <a:cxn ang="0">
                  <a:pos x="585" y="158"/>
                </a:cxn>
                <a:cxn ang="0">
                  <a:pos x="577" y="97"/>
                </a:cxn>
                <a:cxn ang="0">
                  <a:pos x="549" y="0"/>
                </a:cxn>
                <a:cxn ang="0">
                  <a:pos x="412" y="32"/>
                </a:cxn>
                <a:cxn ang="0">
                  <a:pos x="336" y="112"/>
                </a:cxn>
                <a:cxn ang="0">
                  <a:pos x="332" y="133"/>
                </a:cxn>
                <a:cxn ang="0">
                  <a:pos x="289" y="181"/>
                </a:cxn>
                <a:cxn ang="0">
                  <a:pos x="300" y="198"/>
                </a:cxn>
                <a:cxn ang="0">
                  <a:pos x="309" y="211"/>
                </a:cxn>
                <a:cxn ang="0">
                  <a:pos x="302" y="215"/>
                </a:cxn>
                <a:cxn ang="0">
                  <a:pos x="315" y="234"/>
                </a:cxn>
                <a:cxn ang="0">
                  <a:pos x="317" y="251"/>
                </a:cxn>
                <a:cxn ang="0">
                  <a:pos x="275" y="291"/>
                </a:cxn>
                <a:cxn ang="0">
                  <a:pos x="212" y="308"/>
                </a:cxn>
                <a:cxn ang="0">
                  <a:pos x="197" y="319"/>
                </a:cxn>
                <a:cxn ang="0">
                  <a:pos x="174" y="310"/>
                </a:cxn>
                <a:cxn ang="0">
                  <a:pos x="104" y="318"/>
                </a:cxn>
                <a:cxn ang="0">
                  <a:pos x="53" y="338"/>
                </a:cxn>
                <a:cxn ang="0">
                  <a:pos x="53" y="365"/>
                </a:cxn>
                <a:cxn ang="0">
                  <a:pos x="62" y="382"/>
                </a:cxn>
                <a:cxn ang="0">
                  <a:pos x="70" y="382"/>
                </a:cxn>
                <a:cxn ang="0">
                  <a:pos x="77" y="403"/>
                </a:cxn>
                <a:cxn ang="0">
                  <a:pos x="64" y="414"/>
                </a:cxn>
                <a:cxn ang="0">
                  <a:pos x="58" y="433"/>
                </a:cxn>
                <a:cxn ang="0">
                  <a:pos x="0" y="487"/>
                </a:cxn>
                <a:cxn ang="0">
                  <a:pos x="20" y="517"/>
                </a:cxn>
                <a:cxn ang="0">
                  <a:pos x="20" y="517"/>
                </a:cxn>
              </a:cxnLst>
              <a:rect l="0" t="0" r="r" b="b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lnTo>
                    <a:pt x="20" y="517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</a:t>
              </a:r>
            </a:p>
          </p:txBody>
        </p:sp>
        <p:sp>
          <p:nvSpPr>
            <p:cNvPr id="55" name="Freeform 75"/>
            <p:cNvSpPr>
              <a:spLocks/>
            </p:cNvSpPr>
            <p:nvPr/>
          </p:nvSpPr>
          <p:spPr bwMode="auto">
            <a:xfrm>
              <a:off x="3289345" y="4817687"/>
              <a:ext cx="545882" cy="257821"/>
            </a:xfrm>
            <a:custGeom>
              <a:avLst/>
              <a:gdLst/>
              <a:ahLst/>
              <a:cxnLst>
                <a:cxn ang="0">
                  <a:pos x="4" y="375"/>
                </a:cxn>
                <a:cxn ang="0">
                  <a:pos x="23" y="373"/>
                </a:cxn>
                <a:cxn ang="0">
                  <a:pos x="29" y="331"/>
                </a:cxn>
                <a:cxn ang="0">
                  <a:pos x="17" y="329"/>
                </a:cxn>
                <a:cxn ang="0">
                  <a:pos x="42" y="295"/>
                </a:cxn>
                <a:cxn ang="0">
                  <a:pos x="91" y="310"/>
                </a:cxn>
                <a:cxn ang="0">
                  <a:pos x="99" y="262"/>
                </a:cxn>
                <a:cxn ang="0">
                  <a:pos x="133" y="249"/>
                </a:cxn>
                <a:cxn ang="0">
                  <a:pos x="128" y="240"/>
                </a:cxn>
                <a:cxn ang="0">
                  <a:pos x="147" y="194"/>
                </a:cxn>
                <a:cxn ang="0">
                  <a:pos x="211" y="190"/>
                </a:cxn>
                <a:cxn ang="0">
                  <a:pos x="264" y="173"/>
                </a:cxn>
                <a:cxn ang="0">
                  <a:pos x="299" y="150"/>
                </a:cxn>
                <a:cxn ang="0">
                  <a:pos x="318" y="141"/>
                </a:cxn>
                <a:cxn ang="0">
                  <a:pos x="361" y="139"/>
                </a:cxn>
                <a:cxn ang="0">
                  <a:pos x="411" y="57"/>
                </a:cxn>
                <a:cxn ang="0">
                  <a:pos x="426" y="63"/>
                </a:cxn>
                <a:cxn ang="0">
                  <a:pos x="464" y="34"/>
                </a:cxn>
                <a:cxn ang="0">
                  <a:pos x="455" y="13"/>
                </a:cxn>
                <a:cxn ang="0">
                  <a:pos x="458" y="2"/>
                </a:cxn>
                <a:cxn ang="0">
                  <a:pos x="493" y="0"/>
                </a:cxn>
                <a:cxn ang="0">
                  <a:pos x="515" y="8"/>
                </a:cxn>
                <a:cxn ang="0">
                  <a:pos x="584" y="48"/>
                </a:cxn>
                <a:cxn ang="0">
                  <a:pos x="633" y="46"/>
                </a:cxn>
                <a:cxn ang="0">
                  <a:pos x="656" y="31"/>
                </a:cxn>
                <a:cxn ang="0">
                  <a:pos x="711" y="65"/>
                </a:cxn>
                <a:cxn ang="0">
                  <a:pos x="728" y="129"/>
                </a:cxn>
                <a:cxn ang="0">
                  <a:pos x="791" y="175"/>
                </a:cxn>
                <a:cxn ang="0">
                  <a:pos x="761" y="211"/>
                </a:cxn>
                <a:cxn ang="0">
                  <a:pos x="707" y="262"/>
                </a:cxn>
                <a:cxn ang="0">
                  <a:pos x="706" y="274"/>
                </a:cxn>
                <a:cxn ang="0">
                  <a:pos x="628" y="323"/>
                </a:cxn>
                <a:cxn ang="0">
                  <a:pos x="190" y="365"/>
                </a:cxn>
                <a:cxn ang="0">
                  <a:pos x="143" y="361"/>
                </a:cxn>
                <a:cxn ang="0">
                  <a:pos x="145" y="384"/>
                </a:cxn>
                <a:cxn ang="0">
                  <a:pos x="0" y="396"/>
                </a:cxn>
                <a:cxn ang="0">
                  <a:pos x="4" y="375"/>
                </a:cxn>
                <a:cxn ang="0">
                  <a:pos x="4" y="375"/>
                </a:cxn>
              </a:cxnLst>
              <a:rect l="0" t="0" r="r" b="b"/>
              <a:pathLst>
                <a:path w="791" h="396">
                  <a:moveTo>
                    <a:pt x="4" y="375"/>
                  </a:moveTo>
                  <a:lnTo>
                    <a:pt x="23" y="373"/>
                  </a:lnTo>
                  <a:lnTo>
                    <a:pt x="29" y="331"/>
                  </a:lnTo>
                  <a:lnTo>
                    <a:pt x="17" y="329"/>
                  </a:lnTo>
                  <a:lnTo>
                    <a:pt x="42" y="295"/>
                  </a:lnTo>
                  <a:lnTo>
                    <a:pt x="91" y="310"/>
                  </a:lnTo>
                  <a:lnTo>
                    <a:pt x="99" y="262"/>
                  </a:lnTo>
                  <a:lnTo>
                    <a:pt x="133" y="249"/>
                  </a:lnTo>
                  <a:lnTo>
                    <a:pt x="128" y="240"/>
                  </a:lnTo>
                  <a:lnTo>
                    <a:pt x="147" y="194"/>
                  </a:lnTo>
                  <a:lnTo>
                    <a:pt x="211" y="190"/>
                  </a:lnTo>
                  <a:lnTo>
                    <a:pt x="264" y="173"/>
                  </a:lnTo>
                  <a:lnTo>
                    <a:pt x="299" y="150"/>
                  </a:lnTo>
                  <a:lnTo>
                    <a:pt x="318" y="141"/>
                  </a:lnTo>
                  <a:lnTo>
                    <a:pt x="361" y="139"/>
                  </a:lnTo>
                  <a:lnTo>
                    <a:pt x="411" y="57"/>
                  </a:lnTo>
                  <a:lnTo>
                    <a:pt x="426" y="63"/>
                  </a:lnTo>
                  <a:lnTo>
                    <a:pt x="464" y="34"/>
                  </a:lnTo>
                  <a:lnTo>
                    <a:pt x="455" y="13"/>
                  </a:lnTo>
                  <a:lnTo>
                    <a:pt x="458" y="2"/>
                  </a:lnTo>
                  <a:lnTo>
                    <a:pt x="493" y="0"/>
                  </a:lnTo>
                  <a:lnTo>
                    <a:pt x="515" y="8"/>
                  </a:lnTo>
                  <a:lnTo>
                    <a:pt x="584" y="48"/>
                  </a:lnTo>
                  <a:lnTo>
                    <a:pt x="633" y="46"/>
                  </a:lnTo>
                  <a:lnTo>
                    <a:pt x="656" y="31"/>
                  </a:lnTo>
                  <a:lnTo>
                    <a:pt x="711" y="65"/>
                  </a:lnTo>
                  <a:lnTo>
                    <a:pt x="728" y="129"/>
                  </a:lnTo>
                  <a:lnTo>
                    <a:pt x="791" y="175"/>
                  </a:lnTo>
                  <a:lnTo>
                    <a:pt x="761" y="211"/>
                  </a:lnTo>
                  <a:lnTo>
                    <a:pt x="707" y="262"/>
                  </a:lnTo>
                  <a:lnTo>
                    <a:pt x="706" y="274"/>
                  </a:lnTo>
                  <a:lnTo>
                    <a:pt x="628" y="323"/>
                  </a:lnTo>
                  <a:lnTo>
                    <a:pt x="190" y="365"/>
                  </a:lnTo>
                  <a:lnTo>
                    <a:pt x="143" y="361"/>
                  </a:lnTo>
                  <a:lnTo>
                    <a:pt x="145" y="384"/>
                  </a:lnTo>
                  <a:lnTo>
                    <a:pt x="0" y="396"/>
                  </a:lnTo>
                  <a:lnTo>
                    <a:pt x="4" y="375"/>
                  </a:lnTo>
                  <a:lnTo>
                    <a:pt x="4" y="375"/>
                  </a:lnTo>
                  <a:close/>
                </a:path>
              </a:pathLst>
            </a:custGeom>
            <a:solidFill>
              <a:srgbClr val="805DD9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 </a:t>
              </a:r>
            </a:p>
          </p:txBody>
        </p:sp>
        <p:sp>
          <p:nvSpPr>
            <p:cNvPr id="56" name="Freeform 90"/>
            <p:cNvSpPr>
              <a:spLocks/>
            </p:cNvSpPr>
            <p:nvPr/>
          </p:nvSpPr>
          <p:spPr bwMode="auto">
            <a:xfrm>
              <a:off x="3876460" y="4468869"/>
              <a:ext cx="438685" cy="256137"/>
            </a:xfrm>
            <a:custGeom>
              <a:avLst/>
              <a:gdLst/>
              <a:ahLst/>
              <a:cxnLst>
                <a:cxn ang="0">
                  <a:pos x="50" y="397"/>
                </a:cxn>
                <a:cxn ang="0">
                  <a:pos x="156" y="380"/>
                </a:cxn>
                <a:cxn ang="0">
                  <a:pos x="536" y="308"/>
                </a:cxn>
                <a:cxn ang="0">
                  <a:pos x="553" y="291"/>
                </a:cxn>
                <a:cxn ang="0">
                  <a:pos x="574" y="291"/>
                </a:cxn>
                <a:cxn ang="0">
                  <a:pos x="599" y="274"/>
                </a:cxn>
                <a:cxn ang="0">
                  <a:pos x="635" y="228"/>
                </a:cxn>
                <a:cxn ang="0">
                  <a:pos x="572" y="179"/>
                </a:cxn>
                <a:cxn ang="0">
                  <a:pos x="570" y="133"/>
                </a:cxn>
                <a:cxn ang="0">
                  <a:pos x="599" y="69"/>
                </a:cxn>
                <a:cxn ang="0">
                  <a:pos x="557" y="48"/>
                </a:cxn>
                <a:cxn ang="0">
                  <a:pos x="512" y="0"/>
                </a:cxn>
                <a:cxn ang="0">
                  <a:pos x="89" y="78"/>
                </a:cxn>
                <a:cxn ang="0">
                  <a:pos x="69" y="48"/>
                </a:cxn>
                <a:cxn ang="0">
                  <a:pos x="0" y="97"/>
                </a:cxn>
                <a:cxn ang="0">
                  <a:pos x="50" y="397"/>
                </a:cxn>
                <a:cxn ang="0">
                  <a:pos x="50" y="397"/>
                </a:cxn>
              </a:cxnLst>
              <a:rect l="0" t="0" r="r" b="b"/>
              <a:pathLst>
                <a:path w="635" h="397">
                  <a:moveTo>
                    <a:pt x="50" y="397"/>
                  </a:moveTo>
                  <a:lnTo>
                    <a:pt x="156" y="380"/>
                  </a:lnTo>
                  <a:lnTo>
                    <a:pt x="536" y="308"/>
                  </a:lnTo>
                  <a:lnTo>
                    <a:pt x="553" y="291"/>
                  </a:lnTo>
                  <a:lnTo>
                    <a:pt x="574" y="291"/>
                  </a:lnTo>
                  <a:lnTo>
                    <a:pt x="599" y="274"/>
                  </a:lnTo>
                  <a:lnTo>
                    <a:pt x="635" y="228"/>
                  </a:lnTo>
                  <a:lnTo>
                    <a:pt x="572" y="179"/>
                  </a:lnTo>
                  <a:lnTo>
                    <a:pt x="570" y="133"/>
                  </a:lnTo>
                  <a:lnTo>
                    <a:pt x="599" y="69"/>
                  </a:lnTo>
                  <a:lnTo>
                    <a:pt x="557" y="48"/>
                  </a:lnTo>
                  <a:lnTo>
                    <a:pt x="512" y="0"/>
                  </a:lnTo>
                  <a:lnTo>
                    <a:pt x="89" y="78"/>
                  </a:lnTo>
                  <a:lnTo>
                    <a:pt x="69" y="48"/>
                  </a:lnTo>
                  <a:lnTo>
                    <a:pt x="0" y="97"/>
                  </a:lnTo>
                  <a:lnTo>
                    <a:pt x="50" y="397"/>
                  </a:lnTo>
                  <a:lnTo>
                    <a:pt x="50" y="397"/>
                  </a:lnTo>
                  <a:close/>
                </a:path>
              </a:pathLst>
            </a:custGeom>
            <a:solidFill>
              <a:srgbClr val="2C1763"/>
            </a:solidFill>
            <a:ln w="6350" cmpd="sng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</p:txBody>
        </p:sp>
      </p:grpSp>
      <p:graphicFrame>
        <p:nvGraphicFramePr>
          <p:cNvPr id="57" name="Table 56"/>
          <p:cNvGraphicFramePr>
            <a:graphicFrameLocks noGrp="1"/>
          </p:cNvGraphicFramePr>
          <p:nvPr>
            <p:extLst/>
          </p:nvPr>
        </p:nvGraphicFramePr>
        <p:xfrm>
          <a:off x="558405" y="5021350"/>
          <a:ext cx="5194695" cy="1402080"/>
        </p:xfrm>
        <a:graphic>
          <a:graphicData uri="http://schemas.openxmlformats.org/drawingml/2006/table">
            <a:tbl>
              <a:tblPr firstRow="1" bandRow="1"/>
              <a:tblGrid>
                <a:gridCol w="1108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/>
                        <a:t>Provider Type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17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Capability Provided By Provider Type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1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NPs &amp; MDs</a:t>
                      </a:r>
                      <a:endParaRPr lang="en-US" sz="1000" dirty="0">
                        <a:solidFill>
                          <a:srgbClr val="22222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9F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CHA providers (licensed</a:t>
                      </a:r>
                      <a:r>
                        <a:rPr lang="en-US" sz="1000" baseline="0" dirty="0" smtClean="0">
                          <a:solidFill>
                            <a:srgbClr val="222222"/>
                          </a:solidFill>
                        </a:rPr>
                        <a:t> to diagnose and treat)</a:t>
                      </a:r>
                      <a:endParaRPr lang="en-US" sz="1000" dirty="0">
                        <a:solidFill>
                          <a:srgbClr val="22222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9F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RNs</a:t>
                      </a:r>
                      <a:endParaRPr lang="en-US" sz="1000" dirty="0">
                        <a:solidFill>
                          <a:srgbClr val="22222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9F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Registered nurses that support quality gap</a:t>
                      </a:r>
                      <a:r>
                        <a:rPr lang="en-US" sz="1000" baseline="0" dirty="0" smtClean="0">
                          <a:solidFill>
                            <a:srgbClr val="222222"/>
                          </a:solidFill>
                        </a:rPr>
                        <a:t> closure and </a:t>
                      </a:r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care management services</a:t>
                      </a:r>
                      <a:endParaRPr lang="en-US" sz="1000" dirty="0">
                        <a:solidFill>
                          <a:srgbClr val="22222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9F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MSWs</a:t>
                      </a:r>
                      <a:endParaRPr lang="en-US" sz="1000" dirty="0">
                        <a:solidFill>
                          <a:srgbClr val="22222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9F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Master of Social</a:t>
                      </a:r>
                      <a:r>
                        <a:rPr lang="en-US" sz="1000" baseline="0" dirty="0" smtClean="0">
                          <a:solidFill>
                            <a:srgbClr val="222222"/>
                          </a:solidFill>
                        </a:rPr>
                        <a:t> Work professionals providing </a:t>
                      </a:r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care management, quality gap closure</a:t>
                      </a:r>
                      <a:r>
                        <a:rPr lang="en-US" sz="1000" baseline="0" dirty="0" smtClean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222222"/>
                          </a:solidFill>
                        </a:rPr>
                        <a:t>and</a:t>
                      </a:r>
                      <a:r>
                        <a:rPr lang="en-US" sz="1000" baseline="0" dirty="0" smtClean="0">
                          <a:solidFill>
                            <a:srgbClr val="222222"/>
                          </a:solidFill>
                        </a:rPr>
                        <a:t> postpartum services </a:t>
                      </a:r>
                      <a:endParaRPr lang="en-US" sz="1000" dirty="0">
                        <a:solidFill>
                          <a:srgbClr val="22222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C9F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 bwMode="auto">
          <a:xfrm>
            <a:off x="5753101" y="1854400"/>
            <a:ext cx="3034906" cy="357566"/>
          </a:xfrm>
          <a:prstGeom prst="rect">
            <a:avLst/>
          </a:prstGeom>
          <a:solidFill>
            <a:srgbClr val="2C176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Unmatched Provider Network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53101" y="2361416"/>
            <a:ext cx="303490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Matrix operates a network of community-based providers which include both employed and 1099 clinical providers.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Matrix operates a fleet of mobile medical centers operating nationwide with over </a:t>
            </a:r>
            <a:r>
              <a:rPr lang="en-US" sz="1100" kern="0" dirty="0">
                <a:solidFill>
                  <a:prstClr val="black"/>
                </a:solidFill>
                <a:latin typeface="Calibri"/>
              </a:rPr>
              <a:t>1.5 million patients assessed since 1998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solidFill>
                  <a:prstClr val="black"/>
                </a:solidFill>
                <a:latin typeface="Calibri"/>
              </a:rPr>
              <a:t>Clients include health plans (MA, ACA, Medicaid) and provider groups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Multispecialty </a:t>
            </a:r>
            <a:r>
              <a:rPr lang="en-US" sz="1100" kern="0" dirty="0">
                <a:solidFill>
                  <a:prstClr val="black"/>
                </a:solidFill>
                <a:latin typeface="Calibri"/>
              </a:rPr>
              <a:t>panel of physicians with licensing in 48 states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solidFill>
                  <a:prstClr val="black"/>
                </a:solidFill>
                <a:latin typeface="Calibri"/>
              </a:rPr>
              <a:t>Cardiology, Radiology, Internal Medicine, Ophthalmology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solidFill>
                  <a:prstClr val="black"/>
                </a:solidFill>
                <a:latin typeface="Calibri"/>
              </a:rPr>
              <a:t>Nationwide network of over 11,000 event </a:t>
            </a: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sites (retail </a:t>
            </a:r>
            <a:r>
              <a:rPr lang="en-US" sz="1100" kern="0" dirty="0">
                <a:solidFill>
                  <a:prstClr val="black"/>
                </a:solidFill>
                <a:latin typeface="Calibri"/>
              </a:rPr>
              <a:t>shopping centers, YMCA/Gyms, Pharmacies, Grocery stores, adult communities, </a:t>
            </a: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churches)</a:t>
            </a:r>
            <a:endParaRPr lang="en-US" sz="1100" kern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en-US" sz="1100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8406" y="1347298"/>
            <a:ext cx="8229600" cy="35987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2C176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45720" rtlCol="0" anchor="ctr"/>
          <a:lstStyle/>
          <a:p>
            <a:pPr marL="0" marR="0" lvl="0" indent="0" algn="ctr" defTabSz="457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2C17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Matrix’s network spans all 50 states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C17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2626994" y="4218476"/>
            <a:ext cx="524971" cy="437657"/>
            <a:chOff x="2112" y="2840"/>
            <a:chExt cx="577" cy="444"/>
          </a:xfrm>
          <a:solidFill>
            <a:srgbClr val="D4C9F3"/>
          </a:solidFill>
        </p:grpSpPr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2112" y="2840"/>
              <a:ext cx="577" cy="444"/>
              <a:chOff x="2112" y="2840"/>
              <a:chExt cx="577" cy="444"/>
            </a:xfrm>
            <a:grpFill/>
          </p:grpSpPr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2112" y="2896"/>
                <a:ext cx="44" cy="64"/>
              </a:xfrm>
              <a:custGeom>
                <a:avLst/>
                <a:gdLst>
                  <a:gd name="T0" fmla="*/ 0 w 44"/>
                  <a:gd name="T1" fmla="*/ 64 h 64"/>
                  <a:gd name="T2" fmla="*/ 0 w 44"/>
                  <a:gd name="T3" fmla="*/ 45 h 64"/>
                  <a:gd name="T4" fmla="*/ 25 w 44"/>
                  <a:gd name="T5" fmla="*/ 0 h 64"/>
                  <a:gd name="T6" fmla="*/ 44 w 44"/>
                  <a:gd name="T7" fmla="*/ 13 h 64"/>
                  <a:gd name="T8" fmla="*/ 23 w 44"/>
                  <a:gd name="T9" fmla="*/ 64 h 64"/>
                  <a:gd name="T10" fmla="*/ 0 w 44"/>
                  <a:gd name="T11" fmla="*/ 64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64"/>
                  <a:gd name="T20" fmla="*/ 44 w 44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64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2175" y="2840"/>
                <a:ext cx="83" cy="81"/>
              </a:xfrm>
              <a:custGeom>
                <a:avLst/>
                <a:gdLst>
                  <a:gd name="T0" fmla="*/ 18 w 83"/>
                  <a:gd name="T1" fmla="*/ 9 h 81"/>
                  <a:gd name="T2" fmla="*/ 0 w 83"/>
                  <a:gd name="T3" fmla="*/ 48 h 81"/>
                  <a:gd name="T4" fmla="*/ 32 w 83"/>
                  <a:gd name="T5" fmla="*/ 74 h 81"/>
                  <a:gd name="T6" fmla="*/ 69 w 83"/>
                  <a:gd name="T7" fmla="*/ 81 h 81"/>
                  <a:gd name="T8" fmla="*/ 83 w 83"/>
                  <a:gd name="T9" fmla="*/ 49 h 81"/>
                  <a:gd name="T10" fmla="*/ 74 w 83"/>
                  <a:gd name="T11" fmla="*/ 0 h 81"/>
                  <a:gd name="T12" fmla="*/ 18 w 83"/>
                  <a:gd name="T13" fmla="*/ 9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1"/>
                  <a:gd name="T23" fmla="*/ 83 w 83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1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2253" y="2896"/>
                <a:ext cx="123" cy="91"/>
              </a:xfrm>
              <a:custGeom>
                <a:avLst/>
                <a:gdLst>
                  <a:gd name="T0" fmla="*/ 0 w 123"/>
                  <a:gd name="T1" fmla="*/ 32 h 91"/>
                  <a:gd name="T2" fmla="*/ 84 w 123"/>
                  <a:gd name="T3" fmla="*/ 0 h 91"/>
                  <a:gd name="T4" fmla="*/ 100 w 123"/>
                  <a:gd name="T5" fmla="*/ 39 h 91"/>
                  <a:gd name="T6" fmla="*/ 116 w 123"/>
                  <a:gd name="T7" fmla="*/ 48 h 91"/>
                  <a:gd name="T8" fmla="*/ 123 w 123"/>
                  <a:gd name="T9" fmla="*/ 80 h 91"/>
                  <a:gd name="T10" fmla="*/ 81 w 123"/>
                  <a:gd name="T11" fmla="*/ 85 h 91"/>
                  <a:gd name="T12" fmla="*/ 51 w 123"/>
                  <a:gd name="T13" fmla="*/ 91 h 91"/>
                  <a:gd name="T14" fmla="*/ 0 w 123"/>
                  <a:gd name="T15" fmla="*/ 32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91"/>
                  <a:gd name="T26" fmla="*/ 123 w 123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91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2380" y="2965"/>
                <a:ext cx="98" cy="48"/>
              </a:xfrm>
              <a:custGeom>
                <a:avLst/>
                <a:gdLst>
                  <a:gd name="T0" fmla="*/ 15 w 98"/>
                  <a:gd name="T1" fmla="*/ 2 h 48"/>
                  <a:gd name="T2" fmla="*/ 0 w 98"/>
                  <a:gd name="T3" fmla="*/ 45 h 48"/>
                  <a:gd name="T4" fmla="*/ 26 w 98"/>
                  <a:gd name="T5" fmla="*/ 48 h 48"/>
                  <a:gd name="T6" fmla="*/ 42 w 98"/>
                  <a:gd name="T7" fmla="*/ 38 h 48"/>
                  <a:gd name="T8" fmla="*/ 72 w 98"/>
                  <a:gd name="T9" fmla="*/ 39 h 48"/>
                  <a:gd name="T10" fmla="*/ 98 w 98"/>
                  <a:gd name="T11" fmla="*/ 20 h 48"/>
                  <a:gd name="T12" fmla="*/ 81 w 98"/>
                  <a:gd name="T13" fmla="*/ 13 h 48"/>
                  <a:gd name="T14" fmla="*/ 68 w 98"/>
                  <a:gd name="T15" fmla="*/ 0 h 48"/>
                  <a:gd name="T16" fmla="*/ 15 w 98"/>
                  <a:gd name="T17" fmla="*/ 2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8"/>
                  <a:gd name="T29" fmla="*/ 98 w 9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8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2409" y="3033"/>
                <a:ext cx="40" cy="35"/>
              </a:xfrm>
              <a:custGeom>
                <a:avLst/>
                <a:gdLst>
                  <a:gd name="T0" fmla="*/ 35 w 40"/>
                  <a:gd name="T1" fmla="*/ 0 h 35"/>
                  <a:gd name="T2" fmla="*/ 0 w 40"/>
                  <a:gd name="T3" fmla="*/ 3 h 35"/>
                  <a:gd name="T4" fmla="*/ 6 w 40"/>
                  <a:gd name="T5" fmla="*/ 35 h 35"/>
                  <a:gd name="T6" fmla="*/ 40 w 40"/>
                  <a:gd name="T7" fmla="*/ 27 h 35"/>
                  <a:gd name="T8" fmla="*/ 35 w 4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5"/>
                  <a:gd name="T17" fmla="*/ 40 w 4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5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2453" y="3071"/>
                <a:ext cx="27" cy="34"/>
              </a:xfrm>
              <a:custGeom>
                <a:avLst/>
                <a:gdLst>
                  <a:gd name="T0" fmla="*/ 0 w 27"/>
                  <a:gd name="T1" fmla="*/ 13 h 34"/>
                  <a:gd name="T2" fmla="*/ 27 w 27"/>
                  <a:gd name="T3" fmla="*/ 0 h 34"/>
                  <a:gd name="T4" fmla="*/ 27 w 27"/>
                  <a:gd name="T5" fmla="*/ 30 h 34"/>
                  <a:gd name="T6" fmla="*/ 9 w 27"/>
                  <a:gd name="T7" fmla="*/ 34 h 34"/>
                  <a:gd name="T8" fmla="*/ 0 w 27"/>
                  <a:gd name="T9" fmla="*/ 1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4"/>
                  <a:gd name="T17" fmla="*/ 27 w 2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4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2522" y="3087"/>
                <a:ext cx="167" cy="197"/>
              </a:xfrm>
              <a:custGeom>
                <a:avLst/>
                <a:gdLst>
                  <a:gd name="T0" fmla="*/ 28 w 167"/>
                  <a:gd name="T1" fmla="*/ 0 h 197"/>
                  <a:gd name="T2" fmla="*/ 0 w 167"/>
                  <a:gd name="T3" fmla="*/ 75 h 197"/>
                  <a:gd name="T4" fmla="*/ 20 w 167"/>
                  <a:gd name="T5" fmla="*/ 112 h 197"/>
                  <a:gd name="T6" fmla="*/ 20 w 167"/>
                  <a:gd name="T7" fmla="*/ 179 h 197"/>
                  <a:gd name="T8" fmla="*/ 60 w 167"/>
                  <a:gd name="T9" fmla="*/ 197 h 197"/>
                  <a:gd name="T10" fmla="*/ 78 w 167"/>
                  <a:gd name="T11" fmla="*/ 158 h 197"/>
                  <a:gd name="T12" fmla="*/ 129 w 167"/>
                  <a:gd name="T13" fmla="*/ 149 h 197"/>
                  <a:gd name="T14" fmla="*/ 167 w 167"/>
                  <a:gd name="T15" fmla="*/ 106 h 197"/>
                  <a:gd name="T16" fmla="*/ 127 w 167"/>
                  <a:gd name="T17" fmla="*/ 39 h 197"/>
                  <a:gd name="T18" fmla="*/ 28 w 167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7"/>
                  <a:gd name="T31" fmla="*/ 0 h 197"/>
                  <a:gd name="T32" fmla="*/ 167 w 167"/>
                  <a:gd name="T33" fmla="*/ 197 h 1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7" h="197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2463" y="2995"/>
              <a:ext cx="92" cy="77"/>
            </a:xfrm>
            <a:custGeom>
              <a:avLst/>
              <a:gdLst>
                <a:gd name="T0" fmla="*/ 19 w 92"/>
                <a:gd name="T1" fmla="*/ 0 h 77"/>
                <a:gd name="T2" fmla="*/ 0 w 92"/>
                <a:gd name="T3" fmla="*/ 23 h 77"/>
                <a:gd name="T4" fmla="*/ 8 w 92"/>
                <a:gd name="T5" fmla="*/ 41 h 77"/>
                <a:gd name="T6" fmla="*/ 25 w 92"/>
                <a:gd name="T7" fmla="*/ 47 h 77"/>
                <a:gd name="T8" fmla="*/ 43 w 92"/>
                <a:gd name="T9" fmla="*/ 77 h 77"/>
                <a:gd name="T10" fmla="*/ 91 w 92"/>
                <a:gd name="T11" fmla="*/ 65 h 77"/>
                <a:gd name="T12" fmla="*/ 92 w 92"/>
                <a:gd name="T13" fmla="*/ 33 h 77"/>
                <a:gd name="T14" fmla="*/ 57 w 92"/>
                <a:gd name="T15" fmla="*/ 6 h 77"/>
                <a:gd name="T16" fmla="*/ 19 w 92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7"/>
                <a:gd name="T29" fmla="*/ 92 w 9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71" name="Freeform 14"/>
          <p:cNvSpPr>
            <a:spLocks noChangeAspect="1"/>
          </p:cNvSpPr>
          <p:nvPr/>
        </p:nvSpPr>
        <p:spPr bwMode="auto">
          <a:xfrm>
            <a:off x="1475425" y="3754061"/>
            <a:ext cx="1068032" cy="1014299"/>
          </a:xfrm>
          <a:custGeom>
            <a:avLst/>
            <a:gdLst>
              <a:gd name="T0" fmla="*/ 168 w 1054"/>
              <a:gd name="T1" fmla="*/ 153 h 1029"/>
              <a:gd name="T2" fmla="*/ 380 w 1054"/>
              <a:gd name="T3" fmla="*/ 0 h 1029"/>
              <a:gd name="T4" fmla="*/ 481 w 1054"/>
              <a:gd name="T5" fmla="*/ 27 h 1029"/>
              <a:gd name="T6" fmla="*/ 530 w 1054"/>
              <a:gd name="T7" fmla="*/ 76 h 1029"/>
              <a:gd name="T8" fmla="*/ 729 w 1054"/>
              <a:gd name="T9" fmla="*/ 95 h 1029"/>
              <a:gd name="T10" fmla="*/ 735 w 1054"/>
              <a:gd name="T11" fmla="*/ 604 h 1029"/>
              <a:gd name="T12" fmla="*/ 800 w 1054"/>
              <a:gd name="T13" fmla="*/ 619 h 1029"/>
              <a:gd name="T14" fmla="*/ 830 w 1054"/>
              <a:gd name="T15" fmla="*/ 680 h 1029"/>
              <a:gd name="T16" fmla="*/ 876 w 1054"/>
              <a:gd name="T17" fmla="*/ 659 h 1029"/>
              <a:gd name="T18" fmla="*/ 972 w 1054"/>
              <a:gd name="T19" fmla="*/ 797 h 1029"/>
              <a:gd name="T20" fmla="*/ 1054 w 1054"/>
              <a:gd name="T21" fmla="*/ 861 h 1029"/>
              <a:gd name="T22" fmla="*/ 1051 w 1054"/>
              <a:gd name="T23" fmla="*/ 916 h 1029"/>
              <a:gd name="T24" fmla="*/ 947 w 1054"/>
              <a:gd name="T25" fmla="*/ 923 h 1029"/>
              <a:gd name="T26" fmla="*/ 901 w 1054"/>
              <a:gd name="T27" fmla="*/ 754 h 1029"/>
              <a:gd name="T28" fmla="*/ 573 w 1054"/>
              <a:gd name="T29" fmla="*/ 588 h 1029"/>
              <a:gd name="T30" fmla="*/ 582 w 1054"/>
              <a:gd name="T31" fmla="*/ 640 h 1029"/>
              <a:gd name="T32" fmla="*/ 508 w 1054"/>
              <a:gd name="T33" fmla="*/ 708 h 1029"/>
              <a:gd name="T34" fmla="*/ 496 w 1054"/>
              <a:gd name="T35" fmla="*/ 683 h 1029"/>
              <a:gd name="T36" fmla="*/ 475 w 1054"/>
              <a:gd name="T37" fmla="*/ 683 h 1029"/>
              <a:gd name="T38" fmla="*/ 416 w 1054"/>
              <a:gd name="T39" fmla="*/ 824 h 1029"/>
              <a:gd name="T40" fmla="*/ 233 w 1054"/>
              <a:gd name="T41" fmla="*/ 963 h 1029"/>
              <a:gd name="T42" fmla="*/ 52 w 1054"/>
              <a:gd name="T43" fmla="*/ 1029 h 1029"/>
              <a:gd name="T44" fmla="*/ 0 w 1054"/>
              <a:gd name="T45" fmla="*/ 1020 h 1029"/>
              <a:gd name="T46" fmla="*/ 208 w 1054"/>
              <a:gd name="T47" fmla="*/ 901 h 1029"/>
              <a:gd name="T48" fmla="*/ 233 w 1054"/>
              <a:gd name="T49" fmla="*/ 901 h 1029"/>
              <a:gd name="T50" fmla="*/ 309 w 1054"/>
              <a:gd name="T51" fmla="*/ 809 h 1029"/>
              <a:gd name="T52" fmla="*/ 343 w 1054"/>
              <a:gd name="T53" fmla="*/ 806 h 1029"/>
              <a:gd name="T54" fmla="*/ 395 w 1054"/>
              <a:gd name="T55" fmla="*/ 736 h 1029"/>
              <a:gd name="T56" fmla="*/ 377 w 1054"/>
              <a:gd name="T57" fmla="*/ 705 h 1029"/>
              <a:gd name="T58" fmla="*/ 266 w 1054"/>
              <a:gd name="T59" fmla="*/ 720 h 1029"/>
              <a:gd name="T60" fmla="*/ 190 w 1054"/>
              <a:gd name="T61" fmla="*/ 545 h 1029"/>
              <a:gd name="T62" fmla="*/ 233 w 1054"/>
              <a:gd name="T63" fmla="*/ 466 h 1029"/>
              <a:gd name="T64" fmla="*/ 303 w 1054"/>
              <a:gd name="T65" fmla="*/ 438 h 1029"/>
              <a:gd name="T66" fmla="*/ 278 w 1054"/>
              <a:gd name="T67" fmla="*/ 368 h 1029"/>
              <a:gd name="T68" fmla="*/ 205 w 1054"/>
              <a:gd name="T69" fmla="*/ 401 h 1029"/>
              <a:gd name="T70" fmla="*/ 150 w 1054"/>
              <a:gd name="T71" fmla="*/ 300 h 1029"/>
              <a:gd name="T72" fmla="*/ 211 w 1054"/>
              <a:gd name="T73" fmla="*/ 276 h 1029"/>
              <a:gd name="T74" fmla="*/ 266 w 1054"/>
              <a:gd name="T75" fmla="*/ 303 h 1029"/>
              <a:gd name="T76" fmla="*/ 291 w 1054"/>
              <a:gd name="T77" fmla="*/ 288 h 1029"/>
              <a:gd name="T78" fmla="*/ 245 w 1054"/>
              <a:gd name="T79" fmla="*/ 202 h 1029"/>
              <a:gd name="T80" fmla="*/ 165 w 1054"/>
              <a:gd name="T81" fmla="*/ 196 h 1029"/>
              <a:gd name="T82" fmla="*/ 168 w 1054"/>
              <a:gd name="T83" fmla="*/ 153 h 10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54"/>
              <a:gd name="T127" fmla="*/ 0 h 1029"/>
              <a:gd name="T128" fmla="*/ 1054 w 1054"/>
              <a:gd name="T129" fmla="*/ 1029 h 10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54" h="1029">
                <a:moveTo>
                  <a:pt x="168" y="153"/>
                </a:moveTo>
                <a:lnTo>
                  <a:pt x="380" y="0"/>
                </a:lnTo>
                <a:lnTo>
                  <a:pt x="481" y="27"/>
                </a:lnTo>
                <a:lnTo>
                  <a:pt x="530" y="76"/>
                </a:lnTo>
                <a:lnTo>
                  <a:pt x="729" y="95"/>
                </a:lnTo>
                <a:lnTo>
                  <a:pt x="735" y="604"/>
                </a:lnTo>
                <a:lnTo>
                  <a:pt x="800" y="619"/>
                </a:lnTo>
                <a:lnTo>
                  <a:pt x="830" y="680"/>
                </a:lnTo>
                <a:lnTo>
                  <a:pt x="876" y="659"/>
                </a:lnTo>
                <a:lnTo>
                  <a:pt x="972" y="797"/>
                </a:lnTo>
                <a:lnTo>
                  <a:pt x="1054" y="861"/>
                </a:lnTo>
                <a:lnTo>
                  <a:pt x="1051" y="916"/>
                </a:lnTo>
                <a:lnTo>
                  <a:pt x="947" y="923"/>
                </a:lnTo>
                <a:lnTo>
                  <a:pt x="901" y="754"/>
                </a:lnTo>
                <a:lnTo>
                  <a:pt x="573" y="588"/>
                </a:lnTo>
                <a:lnTo>
                  <a:pt x="582" y="640"/>
                </a:lnTo>
                <a:lnTo>
                  <a:pt x="508" y="708"/>
                </a:lnTo>
                <a:lnTo>
                  <a:pt x="496" y="683"/>
                </a:lnTo>
                <a:lnTo>
                  <a:pt x="475" y="683"/>
                </a:lnTo>
                <a:lnTo>
                  <a:pt x="416" y="824"/>
                </a:lnTo>
                <a:lnTo>
                  <a:pt x="233" y="963"/>
                </a:lnTo>
                <a:lnTo>
                  <a:pt x="52" y="1029"/>
                </a:lnTo>
                <a:lnTo>
                  <a:pt x="0" y="1020"/>
                </a:lnTo>
                <a:lnTo>
                  <a:pt x="208" y="901"/>
                </a:lnTo>
                <a:lnTo>
                  <a:pt x="233" y="901"/>
                </a:lnTo>
                <a:lnTo>
                  <a:pt x="309" y="809"/>
                </a:lnTo>
                <a:lnTo>
                  <a:pt x="343" y="806"/>
                </a:lnTo>
                <a:lnTo>
                  <a:pt x="395" y="736"/>
                </a:lnTo>
                <a:lnTo>
                  <a:pt x="377" y="705"/>
                </a:lnTo>
                <a:lnTo>
                  <a:pt x="266" y="720"/>
                </a:lnTo>
                <a:lnTo>
                  <a:pt x="190" y="545"/>
                </a:lnTo>
                <a:lnTo>
                  <a:pt x="233" y="466"/>
                </a:lnTo>
                <a:lnTo>
                  <a:pt x="303" y="438"/>
                </a:lnTo>
                <a:lnTo>
                  <a:pt x="278" y="368"/>
                </a:lnTo>
                <a:lnTo>
                  <a:pt x="205" y="401"/>
                </a:lnTo>
                <a:lnTo>
                  <a:pt x="150" y="300"/>
                </a:lnTo>
                <a:lnTo>
                  <a:pt x="211" y="276"/>
                </a:lnTo>
                <a:lnTo>
                  <a:pt x="266" y="303"/>
                </a:lnTo>
                <a:lnTo>
                  <a:pt x="291" y="288"/>
                </a:lnTo>
                <a:lnTo>
                  <a:pt x="245" y="202"/>
                </a:lnTo>
                <a:lnTo>
                  <a:pt x="165" y="196"/>
                </a:lnTo>
                <a:lnTo>
                  <a:pt x="168" y="153"/>
                </a:lnTo>
                <a:close/>
              </a:path>
            </a:pathLst>
          </a:custGeom>
          <a:solidFill>
            <a:srgbClr val="D4C9F3"/>
          </a:solidFill>
          <a:ln w="6350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87285" y="3346352"/>
            <a:ext cx="914400" cy="1305842"/>
            <a:chOff x="487285" y="3182230"/>
            <a:chExt cx="914400" cy="1305842"/>
          </a:xfrm>
        </p:grpSpPr>
        <p:grpSp>
          <p:nvGrpSpPr>
            <p:cNvPr id="73" name="Group 72"/>
            <p:cNvGrpSpPr/>
            <p:nvPr/>
          </p:nvGrpSpPr>
          <p:grpSpPr>
            <a:xfrm>
              <a:off x="623783" y="3394457"/>
              <a:ext cx="717587" cy="219456"/>
              <a:chOff x="614819" y="5901534"/>
              <a:chExt cx="717587" cy="21945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14819" y="5901534"/>
                <a:ext cx="205918" cy="219456"/>
              </a:xfrm>
              <a:prstGeom prst="rect">
                <a:avLst/>
              </a:prstGeom>
              <a:solidFill>
                <a:srgbClr val="2C1763"/>
              </a:solidFill>
              <a:ln w="6350" cmpd="sng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24171" y="5903540"/>
                <a:ext cx="508235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&gt;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200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23783" y="3657485"/>
              <a:ext cx="717587" cy="221045"/>
              <a:chOff x="7518277" y="5896265"/>
              <a:chExt cx="717587" cy="221045"/>
            </a:xfrm>
            <a:solidFill>
              <a:srgbClr val="3B2C76"/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7518277" y="5905215"/>
                <a:ext cx="205918" cy="212095"/>
              </a:xfrm>
              <a:prstGeom prst="rect">
                <a:avLst/>
              </a:prstGeom>
              <a:solidFill>
                <a:srgbClr val="805DD9">
                  <a:lumMod val="75000"/>
                </a:srgbClr>
              </a:solidFill>
              <a:ln w="6350" cmpd="sng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732700" y="5896265"/>
                <a:ext cx="503164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&gt;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100 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87285" y="3182230"/>
              <a:ext cx="914400" cy="2308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Total Providers</a:t>
              </a:r>
              <a:endParaRPr kumimoji="0" lang="en-US" sz="9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23783" y="4213211"/>
              <a:ext cx="700659" cy="219456"/>
              <a:chOff x="614819" y="5901534"/>
              <a:chExt cx="700659" cy="21945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14819" y="5901534"/>
                <a:ext cx="205918" cy="219456"/>
              </a:xfrm>
              <a:prstGeom prst="rect">
                <a:avLst/>
              </a:prstGeom>
              <a:solidFill>
                <a:srgbClr val="D4C9F3"/>
              </a:solidFill>
              <a:ln w="6350" cmpd="sng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24171" y="5903540"/>
                <a:ext cx="491307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&lt;50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538058" y="3207912"/>
              <a:ext cx="786384" cy="128016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23783" y="3922102"/>
              <a:ext cx="717587" cy="221045"/>
              <a:chOff x="7518277" y="5896265"/>
              <a:chExt cx="717587" cy="22104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7518277" y="5905215"/>
                <a:ext cx="205918" cy="212095"/>
              </a:xfrm>
              <a:prstGeom prst="rect">
                <a:avLst/>
              </a:prstGeom>
              <a:solidFill>
                <a:srgbClr val="805DD9"/>
              </a:solidFill>
              <a:ln w="6350" cmpd="sng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Arial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32699" y="5896265"/>
                <a:ext cx="503165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&gt;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50 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863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813816"/>
            <a:ext cx="7867930" cy="807002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Robust diagnostics, imaging and labs offered via Mobile Clinics drive meaningful ROI and </a:t>
            </a:r>
            <a:r>
              <a:rPr lang="en-US" dirty="0" smtClean="0">
                <a:cs typeface="Calibri" panose="020F0502020204030204" pitchFamily="34" charset="0"/>
              </a:rPr>
              <a:t>Quality </a:t>
            </a:r>
            <a:r>
              <a:rPr lang="en-US" dirty="0">
                <a:cs typeface="Calibri" panose="020F0502020204030204" pitchFamily="34" charset="0"/>
              </a:rPr>
              <a:t>Gap Closure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A266-47D1-4C62-B712-B2AC7137DF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25"/>
          <p:cNvSpPr>
            <a:spLocks/>
          </p:cNvSpPr>
          <p:nvPr/>
        </p:nvSpPr>
        <p:spPr bwMode="auto">
          <a:xfrm>
            <a:off x="554037" y="1883592"/>
            <a:ext cx="4675188" cy="246221"/>
          </a:xfrm>
          <a:prstGeom prst="rect">
            <a:avLst/>
          </a:prstGeom>
          <a:solidFill>
            <a:srgbClr val="2C176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 dirty="0" smtClean="0">
                <a:solidFill>
                  <a:srgbClr val="FFFFFF"/>
                </a:solidFill>
                <a:latin typeface="Calibri"/>
              </a:rPr>
              <a:t>Assessment Services</a:t>
            </a:r>
            <a:endParaRPr lang="en-US" altLang="en-US" sz="1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 Placeholder 25"/>
          <p:cNvSpPr>
            <a:spLocks/>
          </p:cNvSpPr>
          <p:nvPr/>
        </p:nvSpPr>
        <p:spPr bwMode="auto">
          <a:xfrm>
            <a:off x="554037" y="3565446"/>
            <a:ext cx="4675187" cy="246221"/>
          </a:xfrm>
          <a:prstGeom prst="rect">
            <a:avLst/>
          </a:prstGeom>
          <a:solidFill>
            <a:srgbClr val="805DD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 dirty="0">
                <a:solidFill>
                  <a:srgbClr val="FFFFFF"/>
                </a:solidFill>
                <a:latin typeface="Calibri"/>
              </a:rPr>
              <a:t>Diagnostics &amp; Imaging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038" y="2129813"/>
            <a:ext cx="167247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Calibri"/>
              </a:rPr>
              <a:t>Comprehensive Evaluation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Calibri"/>
              </a:rPr>
              <a:t>Annual Wellness Visit/IPPE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Calibri"/>
              </a:rPr>
              <a:t>Vision &amp; Glaucoma Testing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Calibri"/>
              </a:rPr>
              <a:t>Hearing Screening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endParaRPr lang="en-US" sz="1000" b="1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2072" y="2129813"/>
            <a:ext cx="1672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Spirometry (COPD)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Immunization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Body Mass Index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Cognitive Assessment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Family/Health History Review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</a:rPr>
              <a:t>Medication Review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38" y="3798642"/>
            <a:ext cx="1672470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222222"/>
                </a:solidFill>
                <a:latin typeface="Calibri"/>
              </a:rPr>
              <a:t>Digital Mammography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222222"/>
                </a:solidFill>
                <a:latin typeface="Calibri"/>
              </a:rPr>
              <a:t>Carotid Artery Ultrasound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222222"/>
                </a:solidFill>
                <a:latin typeface="Calibri"/>
              </a:rPr>
              <a:t>Abdominal Aortic Aneurysm Ultrasound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222222"/>
                </a:solidFill>
                <a:latin typeface="Calibri"/>
              </a:rPr>
              <a:t>Echocardiogram Ultrasound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222222"/>
                </a:solidFill>
                <a:latin typeface="Calibri"/>
              </a:rPr>
              <a:t>Lower Extremity Arterial Doppler (LEAD</a:t>
            </a:r>
            <a:r>
              <a:rPr lang="en-US" sz="1000" b="1" dirty="0" smtClean="0">
                <a:solidFill>
                  <a:srgbClr val="222222"/>
                </a:solidFill>
                <a:latin typeface="Calibri"/>
              </a:rPr>
              <a:t>)</a:t>
            </a:r>
          </a:p>
          <a:p>
            <a:pPr marL="285750" indent="-285750">
              <a:spcAft>
                <a:spcPts val="200"/>
              </a:spcAft>
              <a:buClr>
                <a:srgbClr val="7F7F7F"/>
              </a:buClr>
              <a:buFont typeface="Wingdings" panose="05000000000000000000" pitchFamily="2" charset="2"/>
              <a:buChar char="§"/>
            </a:pPr>
            <a:endParaRPr lang="en-US" sz="1000" b="1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072" y="3798642"/>
            <a:ext cx="167247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Electrocardiogram (EKG)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Osteoporosis Screening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</a:rPr>
              <a:t>Ankle Brachial Index (PAD) Test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</a:rPr>
              <a:t>Diabetic Retinal Exam (DRE)</a:t>
            </a: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</a:rPr>
              <a:t>	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</a:rPr>
              <a:t>Neuropathy Screening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790636" y="3987002"/>
            <a:ext cx="1438588" cy="1438588"/>
            <a:chOff x="2546631" y="4435939"/>
            <a:chExt cx="1048239" cy="1048239"/>
          </a:xfrm>
        </p:grpSpPr>
        <p:pic>
          <p:nvPicPr>
            <p:cNvPr id="14" name="Picture 4" descr="C:\Users\ugkl73\Downloads\publicity-badge-of-circular-star-shape-with-a-frontal-banner-in-the-midd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631" y="4435939"/>
              <a:ext cx="1048239" cy="1048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46631" y="4838700"/>
              <a:ext cx="1048239" cy="27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Accredited by American College of Radiology</a:t>
              </a:r>
            </a:p>
          </p:txBody>
        </p:sp>
      </p:grpSp>
      <p:sp>
        <p:nvSpPr>
          <p:cNvPr id="16" name="Text Placeholder 25"/>
          <p:cNvSpPr>
            <a:spLocks/>
          </p:cNvSpPr>
          <p:nvPr/>
        </p:nvSpPr>
        <p:spPr bwMode="auto">
          <a:xfrm>
            <a:off x="5467350" y="1883591"/>
            <a:ext cx="3320656" cy="246221"/>
          </a:xfrm>
          <a:prstGeom prst="rect">
            <a:avLst/>
          </a:prstGeom>
          <a:solidFill>
            <a:srgbClr val="2C176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 dirty="0" smtClean="0">
                <a:solidFill>
                  <a:srgbClr val="FFFFFF"/>
                </a:solidFill>
                <a:latin typeface="Calibri"/>
              </a:rPr>
              <a:t>Example: MA Plan Member Visit</a:t>
            </a:r>
            <a:endParaRPr lang="en-US" altLang="en-US" sz="1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0226" y="2199833"/>
            <a:ext cx="2901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222222"/>
                </a:solidFill>
                <a:latin typeface="Calibri"/>
              </a:rPr>
              <a:t>Assessment: Identify Risk Factors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Calibri"/>
              </a:rPr>
              <a:t>Shortness of breath with minimal activity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Calibri"/>
              </a:rPr>
              <a:t>History of heart attack</a:t>
            </a:r>
            <a:endParaRPr lang="en-US" sz="900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0226" y="2857783"/>
            <a:ext cx="2825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222222"/>
                </a:solidFill>
                <a:latin typeface="Calibri"/>
              </a:rPr>
              <a:t>Diagnosis: Testing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Calibri"/>
              </a:rPr>
              <a:t>Echocardiogram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Calibri"/>
              </a:rPr>
              <a:t>Abdominal Aortic Ultrasound</a:t>
            </a:r>
            <a:endParaRPr lang="en-US" sz="900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0226" y="3429865"/>
            <a:ext cx="2825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222222"/>
                </a:solidFill>
                <a:latin typeface="Calibri"/>
              </a:rPr>
              <a:t>Risk Adjustment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Calibri"/>
              </a:rPr>
              <a:t>Diastolic Heart Failure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Calibri"/>
              </a:rPr>
              <a:t>Aortic Atherosclerosis</a:t>
            </a:r>
            <a:endParaRPr lang="en-US" sz="900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0105" y="2129813"/>
            <a:ext cx="167247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Gait Analysis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Diabetic Foot Exam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Alcohol Misuse Screening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</a:rPr>
              <a:t>PHQ9 Depression Screening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222222"/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8534" y="2220872"/>
            <a:ext cx="308195" cy="308195"/>
          </a:xfrm>
          <a:prstGeom prst="ellipse">
            <a:avLst/>
          </a:prstGeom>
          <a:solidFill>
            <a:srgbClr val="805DD9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5688534" y="2829916"/>
            <a:ext cx="308195" cy="308195"/>
          </a:xfrm>
          <a:prstGeom prst="ellipse">
            <a:avLst/>
          </a:prstGeom>
          <a:solidFill>
            <a:srgbClr val="805DD9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5688534" y="3432808"/>
            <a:ext cx="308195" cy="308195"/>
          </a:xfrm>
          <a:prstGeom prst="ellipse">
            <a:avLst/>
          </a:prstGeom>
          <a:solidFill>
            <a:srgbClr val="805DD9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Text Placeholder 25"/>
          <p:cNvSpPr>
            <a:spLocks/>
          </p:cNvSpPr>
          <p:nvPr/>
        </p:nvSpPr>
        <p:spPr bwMode="auto">
          <a:xfrm>
            <a:off x="554038" y="5588934"/>
            <a:ext cx="4675186" cy="246221"/>
          </a:xfrm>
          <a:prstGeom prst="rect">
            <a:avLst/>
          </a:prstGeom>
          <a:solidFill>
            <a:srgbClr val="7D6FA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000" b="1" i="0" dirty="0">
                <a:solidFill>
                  <a:srgbClr val="FFFFFF"/>
                </a:solidFill>
                <a:latin typeface="+mj-lt"/>
                <a:cs typeface="+mn-cs"/>
              </a:rPr>
              <a:t>Laboratory Testing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038" y="5835155"/>
            <a:ext cx="16724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+mj-lt"/>
              </a:rPr>
              <a:t>Full blood draw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+mj-lt"/>
              </a:rPr>
              <a:t>Lipids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  <a:latin typeface="+mj-lt"/>
              </a:rPr>
              <a:t>A1C</a:t>
            </a:r>
          </a:p>
          <a:p>
            <a:pPr marL="285750" indent="-285750">
              <a:spcAft>
                <a:spcPts val="200"/>
              </a:spcAft>
              <a:buClr>
                <a:srgbClr val="7F7F7F"/>
              </a:buClr>
              <a:buFont typeface="Wingdings" panose="05000000000000000000" pitchFamily="2" charset="2"/>
              <a:buChar char="§"/>
            </a:pPr>
            <a:endParaRPr lang="en-US" sz="10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0105" y="5835155"/>
            <a:ext cx="1672470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</a:rPr>
              <a:t>Glucose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 err="1" smtClean="0">
                <a:solidFill>
                  <a:srgbClr val="222222"/>
                </a:solidFill>
              </a:rPr>
              <a:t>hsCRP</a:t>
            </a:r>
            <a:endParaRPr lang="en-US" sz="1000" dirty="0" smtClean="0">
              <a:solidFill>
                <a:srgbClr val="222222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b="1" dirty="0" smtClean="0">
                <a:solidFill>
                  <a:srgbClr val="222222"/>
                </a:solidFill>
                <a:latin typeface="+mj-lt"/>
              </a:rPr>
              <a:t>Vaccines </a:t>
            </a:r>
            <a:r>
              <a:rPr lang="en-US" sz="1000" dirty="0" smtClean="0">
                <a:solidFill>
                  <a:srgbClr val="222222"/>
                </a:solidFill>
                <a:latin typeface="+mj-lt"/>
              </a:rPr>
              <a:t>	</a:t>
            </a:r>
            <a:r>
              <a:rPr lang="en-US" sz="850" dirty="0" smtClean="0">
                <a:latin typeface="+mj-lt"/>
              </a:rPr>
              <a:t>	</a:t>
            </a:r>
            <a:endParaRPr lang="en-US" sz="85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2072" y="5865991"/>
            <a:ext cx="167247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22222"/>
                </a:solidFill>
              </a:rPr>
              <a:t>PSA</a:t>
            </a:r>
            <a:endParaRPr lang="en-US" sz="1000" dirty="0" smtClean="0">
              <a:solidFill>
                <a:srgbClr val="222222"/>
              </a:solidFill>
              <a:latin typeface="+mj-lt"/>
            </a:endParaRP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+mj-lt"/>
              </a:rPr>
              <a:t>Colorectal Cancer</a:t>
            </a:r>
          </a:p>
          <a:p>
            <a:pPr marL="285750" indent="-285750">
              <a:spcAft>
                <a:spcPts val="200"/>
              </a:spcAft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222222"/>
                </a:solidFill>
                <a:latin typeface="+mj-lt"/>
              </a:rPr>
              <a:t>Metabolic Panel</a:t>
            </a:r>
          </a:p>
          <a:p>
            <a:pPr>
              <a:spcAft>
                <a:spcPts val="200"/>
              </a:spcAft>
              <a:buClr>
                <a:srgbClr val="7F7F7F"/>
              </a:buClr>
            </a:pPr>
            <a:r>
              <a:rPr lang="en-US" sz="1000" dirty="0" smtClean="0">
                <a:latin typeface="+mj-lt"/>
              </a:rPr>
              <a:t>	</a:t>
            </a:r>
            <a:r>
              <a:rPr lang="en-US" sz="850" dirty="0" smtClean="0">
                <a:latin typeface="+mj-lt"/>
              </a:rPr>
              <a:t>	</a:t>
            </a:r>
            <a:endParaRPr lang="en-US" sz="85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565" y="4278560"/>
            <a:ext cx="3507906" cy="16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4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30170"/>
      </a:dk1>
      <a:lt1>
        <a:srgbClr val="F6F6F6"/>
      </a:lt1>
      <a:dk2>
        <a:srgbClr val="78777A"/>
      </a:dk2>
      <a:lt2>
        <a:srgbClr val="F6F6F6"/>
      </a:lt2>
      <a:accent1>
        <a:srgbClr val="330170"/>
      </a:accent1>
      <a:accent2>
        <a:srgbClr val="330170"/>
      </a:accent2>
      <a:accent3>
        <a:srgbClr val="330170"/>
      </a:accent3>
      <a:accent4>
        <a:srgbClr val="78777A"/>
      </a:accent4>
      <a:accent5>
        <a:srgbClr val="78777A"/>
      </a:accent5>
      <a:accent6>
        <a:srgbClr val="78777A"/>
      </a:accent6>
      <a:hlink>
        <a:srgbClr val="330170"/>
      </a:hlink>
      <a:folHlink>
        <a:srgbClr val="78777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69031</TotalTime>
  <Words>1245</Words>
  <Application>Microsoft Macintosh PowerPoint</Application>
  <PresentationFormat>On-screen Show (4:3)</PresentationFormat>
  <Paragraphs>262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Matrix Medical Network At-a-Glance </vt:lpstr>
      <vt:lpstr>Matrix is Uniquely Positioned in the Healthcare Services Market</vt:lpstr>
      <vt:lpstr>Matrix is a Population Health Provider Specializing in  In-Person Engagement</vt:lpstr>
      <vt:lpstr>Matrix has the infrastructure, diverse experience and core value commitment to make a difference</vt:lpstr>
      <vt:lpstr>Matrix Provides Critical Health Services to All Ages and Populations</vt:lpstr>
      <vt:lpstr>Evolution of Product Innovation and Diversification</vt:lpstr>
      <vt:lpstr>Scaled National Platform with Home and Mobile Delivery</vt:lpstr>
      <vt:lpstr>Robust diagnostics, imaging and labs offered via Mobile Clinics drive meaningful ROI and Quality Gap Closure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Batzorig123</dc:creator>
  <cp:lastModifiedBy>John Valiante</cp:lastModifiedBy>
  <cp:revision>1161</cp:revision>
  <cp:lastPrinted>2018-12-12T01:15:26Z</cp:lastPrinted>
  <dcterms:created xsi:type="dcterms:W3CDTF">2015-04-13T07:09:46Z</dcterms:created>
  <dcterms:modified xsi:type="dcterms:W3CDTF">2019-04-09T00:23:51Z</dcterms:modified>
</cp:coreProperties>
</file>